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33" r:id="rId2"/>
    <p:sldId id="301" r:id="rId3"/>
    <p:sldId id="372" r:id="rId4"/>
    <p:sldId id="373" r:id="rId5"/>
    <p:sldId id="374" r:id="rId6"/>
    <p:sldId id="375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7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Efimovsk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9" autoAdjust="0"/>
    <p:restoredTop sz="96830" autoAdjust="0"/>
  </p:normalViewPr>
  <p:slideViewPr>
    <p:cSldViewPr snapToGrid="0">
      <p:cViewPr varScale="1">
        <p:scale>
          <a:sx n="69" d="100"/>
          <a:sy n="69" d="100"/>
        </p:scale>
        <p:origin x="1428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6CD9CC-F07E-4D80-A102-3F7272360283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248BD-C911-439A-BD8F-B9B0C4C15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D8CF-39BD-44D4-8D8E-4AE26E5B1310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BA29-CE47-417E-B73C-AB18D3FD7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EE2F-8929-4658-A1F0-E2B479CDF25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B07B-1E16-45A3-8447-6973C5C1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9544-35A7-456F-833F-56F926AF9979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C786-168C-44E5-94F4-4017DEA8D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5A40-47DA-4C7B-8B8B-2675F5A874CD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6215-1E1E-4349-8EB1-D16C2D05F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7D2A-CF66-4B56-B10D-B4783E0FC623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261E-5C1A-4FEC-9762-6546C5F0D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2044-45CD-4A8E-AD97-1C80EC98BB09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5396-6A5D-4A3A-9322-7ACBC2D5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9140-3082-4EB6-9B8F-F23D5A142E10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E655-98BB-4700-8E87-132C7261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716E-DE64-42F1-A1FA-EA84FF5C2860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0483-7953-4DD8-AE8B-EC1EF53E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CF27-9CFA-4EF7-9862-223E9779EAA6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257F-4E36-40EC-BFAF-8D71BCCD6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C6F-4FF5-4C8D-805B-883564B6D851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8DC6-2538-42C8-90B2-27F6F91F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83C6-4B8D-4DE4-946E-C30DCC30E0F4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3A24-E9E7-48C3-B549-7EFB42B07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C43D1-3F84-45EC-AE6B-78E151D1E541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E8E15-21F3-444B-8E8C-0B5CDE0D6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3" y="366713"/>
            <a:ext cx="1817687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250" y="4273550"/>
            <a:ext cx="2303463" cy="2303463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75825" y="4575291"/>
            <a:ext cx="1696419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3275" cy="68580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ВЕЛОСИПЕДИСТА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638300"/>
            <a:ext cx="55308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5681663" y="3981450"/>
            <a:ext cx="3336925" cy="2282825"/>
          </a:xfrm>
          <a:prstGeom prst="wedgeRoundRectCallout">
            <a:avLst>
              <a:gd name="adj1" fmla="val -100916"/>
              <a:gd name="adj2" fmla="val -80697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Исправная тормозная система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п. 2.3.1)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ТВОЙ ВЕЛОСИПЕД ДОЛЖЕН ИМЕТЬ: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694363" y="4013200"/>
            <a:ext cx="3338512" cy="2282825"/>
          </a:xfrm>
          <a:prstGeom prst="wedgeRoundRectCallout">
            <a:avLst>
              <a:gd name="adj1" fmla="val -109804"/>
              <a:gd name="adj2" fmla="val -130733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Исправное рулевое управление 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п. 2.3.1)</a:t>
            </a: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5711825" y="415925"/>
            <a:ext cx="3233738" cy="3144838"/>
            <a:chOff x="5711252" y="415485"/>
            <a:chExt cx="3234626" cy="3144865"/>
          </a:xfrm>
        </p:grpSpPr>
        <p:sp>
          <p:nvSpPr>
            <p:cNvPr id="37" name="Овал 36"/>
            <p:cNvSpPr/>
            <p:nvPr/>
          </p:nvSpPr>
          <p:spPr>
            <a:xfrm>
              <a:off x="5711252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6" name="Рисунок 3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3652" y="877150"/>
              <a:ext cx="2169826" cy="2169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5711825" y="415925"/>
            <a:ext cx="3233738" cy="3144838"/>
            <a:chOff x="5711252" y="415485"/>
            <a:chExt cx="3234626" cy="3144865"/>
          </a:xfrm>
        </p:grpSpPr>
        <p:sp>
          <p:nvSpPr>
            <p:cNvPr id="42" name="Овал 41"/>
            <p:cNvSpPr/>
            <p:nvPr/>
          </p:nvSpPr>
          <p:spPr>
            <a:xfrm>
              <a:off x="5711252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4" name="Рисунок 43"/>
            <p:cNvPicPr>
              <a:picLocks noChangeAspect="1"/>
            </p:cNvPicPr>
            <p:nvPr/>
          </p:nvPicPr>
          <p:blipFill>
            <a:blip r:embed="rId4"/>
            <a:srcRect t="24838"/>
            <a:stretch>
              <a:fillRect/>
            </a:stretch>
          </p:blipFill>
          <p:spPr bwMode="auto">
            <a:xfrm>
              <a:off x="6063768" y="1060740"/>
              <a:ext cx="2518100" cy="189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Скругленная прямоугольная выноска 45"/>
          <p:cNvSpPr/>
          <p:nvPr/>
        </p:nvSpPr>
        <p:spPr>
          <a:xfrm>
            <a:off x="5681663" y="4002088"/>
            <a:ext cx="3336925" cy="2282825"/>
          </a:xfrm>
          <a:prstGeom prst="wedgeRoundRectCallout">
            <a:avLst>
              <a:gd name="adj1" fmla="val -166020"/>
              <a:gd name="adj2" fmla="val -58401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Исправное сцепное устройство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п. 2.3.1)</a:t>
            </a: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5713413" y="415925"/>
            <a:ext cx="3233737" cy="3144838"/>
            <a:chOff x="5713240" y="415485"/>
            <a:chExt cx="3234626" cy="3144865"/>
          </a:xfrm>
        </p:grpSpPr>
        <p:sp>
          <p:nvSpPr>
            <p:cNvPr id="48" name="Овал 47"/>
            <p:cNvSpPr/>
            <p:nvPr/>
          </p:nvSpPr>
          <p:spPr>
            <a:xfrm>
              <a:off x="5713240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2" name="Рисунок 49"/>
            <p:cNvPicPr>
              <a:picLocks noChangeAspect="1"/>
            </p:cNvPicPr>
            <p:nvPr/>
          </p:nvPicPr>
          <p:blipFill>
            <a:blip r:embed="rId5"/>
            <a:srcRect l="6850" t="9521" r="2934" b="16515"/>
            <a:stretch>
              <a:fillRect/>
            </a:stretch>
          </p:blipFill>
          <p:spPr bwMode="auto">
            <a:xfrm>
              <a:off x="6013528" y="1221073"/>
              <a:ext cx="2690782" cy="1575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Скругленная прямоугольная выноска 51"/>
          <p:cNvSpPr/>
          <p:nvPr/>
        </p:nvSpPr>
        <p:spPr>
          <a:xfrm>
            <a:off x="5672138" y="4002088"/>
            <a:ext cx="3338512" cy="2282825"/>
          </a:xfrm>
          <a:prstGeom prst="wedgeRoundRectCallout">
            <a:avLst>
              <a:gd name="adj1" fmla="val -103202"/>
              <a:gd name="adj2" fmla="val -136850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Исправный звуковой сигнал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п. 2.3.1)</a:t>
            </a:r>
          </a:p>
        </p:txBody>
      </p: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5705475" y="415925"/>
            <a:ext cx="3235325" cy="3144838"/>
            <a:chOff x="5705505" y="415485"/>
            <a:chExt cx="3234626" cy="3144865"/>
          </a:xfrm>
        </p:grpSpPr>
        <p:sp>
          <p:nvSpPr>
            <p:cNvPr id="54" name="Овал 53"/>
            <p:cNvSpPr/>
            <p:nvPr/>
          </p:nvSpPr>
          <p:spPr>
            <a:xfrm>
              <a:off x="5705505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0" name="Рисунок 55"/>
            <p:cNvPicPr>
              <a:picLocks noChangeAspect="1"/>
            </p:cNvPicPr>
            <p:nvPr/>
          </p:nvPicPr>
          <p:blipFill>
            <a:blip r:embed="rId6"/>
            <a:srcRect l="4433" t="10110" r="2820" b="13992"/>
            <a:stretch>
              <a:fillRect/>
            </a:stretch>
          </p:blipFill>
          <p:spPr bwMode="auto">
            <a:xfrm>
              <a:off x="6108224" y="1018452"/>
              <a:ext cx="2413597" cy="197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Скругленная прямоугольная выноска 57"/>
          <p:cNvSpPr/>
          <p:nvPr/>
        </p:nvSpPr>
        <p:spPr>
          <a:xfrm>
            <a:off x="5672138" y="3990975"/>
            <a:ext cx="3338512" cy="2282825"/>
          </a:xfrm>
          <a:prstGeom prst="wedgeRoundRectCallout">
            <a:avLst>
              <a:gd name="adj1" fmla="val -102422"/>
              <a:gd name="adj2" fmla="val -99796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Спереди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световозвращатель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фонарь или фара белого цвета (для движения в тёмное время суток и в условиях недостаточной видимости) (правила дорожного движения п.2.3.1 и «Основные положения по допуску транспортных средств к эксплуатации…», п. 6.)</a:t>
            </a:r>
          </a:p>
        </p:txBody>
      </p:sp>
      <p:grpSp>
        <p:nvGrpSpPr>
          <p:cNvPr id="63" name="Группа 62"/>
          <p:cNvGrpSpPr>
            <a:grpSpLocks/>
          </p:cNvGrpSpPr>
          <p:nvPr/>
        </p:nvGrpSpPr>
        <p:grpSpPr bwMode="auto">
          <a:xfrm>
            <a:off x="5705475" y="415925"/>
            <a:ext cx="3235325" cy="3144838"/>
            <a:chOff x="5705505" y="415485"/>
            <a:chExt cx="3234626" cy="3144865"/>
          </a:xfrm>
        </p:grpSpPr>
        <p:sp>
          <p:nvSpPr>
            <p:cNvPr id="60" name="Овал 59"/>
            <p:cNvSpPr/>
            <p:nvPr/>
          </p:nvSpPr>
          <p:spPr>
            <a:xfrm>
              <a:off x="5705505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8" name="Рисунок 61"/>
            <p:cNvPicPr>
              <a:picLocks noChangeAspect="1"/>
            </p:cNvPicPr>
            <p:nvPr/>
          </p:nvPicPr>
          <p:blipFill>
            <a:blip r:embed="rId7"/>
            <a:srcRect l="11691" r="12268"/>
            <a:stretch>
              <a:fillRect/>
            </a:stretch>
          </p:blipFill>
          <p:spPr bwMode="auto">
            <a:xfrm>
              <a:off x="6422216" y="842935"/>
              <a:ext cx="1807385" cy="2376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Скругленная прямоугольная выноска 63"/>
          <p:cNvSpPr/>
          <p:nvPr/>
        </p:nvSpPr>
        <p:spPr>
          <a:xfrm>
            <a:off x="5688013" y="3998913"/>
            <a:ext cx="3336925" cy="2282825"/>
          </a:xfrm>
          <a:prstGeom prst="wedgeRoundRectCallout">
            <a:avLst>
              <a:gd name="adj1" fmla="val -211939"/>
              <a:gd name="adj2" fmla="val -87930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Сзади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или фонарь красного цвета (правила дорожного движения п.2.3.1 и «Основные положения по допуску транспортных средств к эксплуатации…», п. 6.)</a:t>
            </a:r>
          </a:p>
        </p:txBody>
      </p:sp>
      <p:grpSp>
        <p:nvGrpSpPr>
          <p:cNvPr id="69" name="Группа 68"/>
          <p:cNvGrpSpPr>
            <a:grpSpLocks/>
          </p:cNvGrpSpPr>
          <p:nvPr/>
        </p:nvGrpSpPr>
        <p:grpSpPr bwMode="auto">
          <a:xfrm>
            <a:off x="5697538" y="407988"/>
            <a:ext cx="3235325" cy="3144837"/>
            <a:chOff x="5697709" y="407989"/>
            <a:chExt cx="3234626" cy="3144865"/>
          </a:xfrm>
        </p:grpSpPr>
        <p:sp>
          <p:nvSpPr>
            <p:cNvPr id="66" name="Овал 65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6" name="Рисунок 6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45724" y="885068"/>
              <a:ext cx="2192051" cy="219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Скругленная прямоугольная выноска 69"/>
          <p:cNvSpPr/>
          <p:nvPr/>
        </p:nvSpPr>
        <p:spPr>
          <a:xfrm>
            <a:off x="5688013" y="3979863"/>
            <a:ext cx="3336925" cy="2282825"/>
          </a:xfrm>
          <a:prstGeom prst="wedgeRoundRectCallout">
            <a:avLst>
              <a:gd name="adj1" fmla="val -197252"/>
              <a:gd name="adj2" fmla="val -73184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каждой боковой стороны — световозвращатели оранжевого или красного цвета («Основные положения по допуску транспортных средств к эксплуатации…», </a:t>
            </a:r>
            <a:b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6.)</a:t>
            </a:r>
          </a:p>
        </p:txBody>
      </p:sp>
      <p:grpSp>
        <p:nvGrpSpPr>
          <p:cNvPr id="75" name="Группа 74"/>
          <p:cNvGrpSpPr>
            <a:grpSpLocks/>
          </p:cNvGrpSpPr>
          <p:nvPr/>
        </p:nvGrpSpPr>
        <p:grpSpPr bwMode="auto">
          <a:xfrm>
            <a:off x="5697538" y="407988"/>
            <a:ext cx="3235325" cy="3144837"/>
            <a:chOff x="5697709" y="407989"/>
            <a:chExt cx="3234626" cy="3144865"/>
          </a:xfrm>
        </p:grpSpPr>
        <p:sp>
          <p:nvSpPr>
            <p:cNvPr id="72" name="Овал 71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4" name="Рисунок 73"/>
            <p:cNvPicPr>
              <a:picLocks noChangeAspect="1"/>
            </p:cNvPicPr>
            <p:nvPr/>
          </p:nvPicPr>
          <p:blipFill>
            <a:blip r:embed="rId9"/>
            <a:srcRect l="18059" t="12161" r="15714" b="21320"/>
            <a:stretch>
              <a:fillRect/>
            </a:stretch>
          </p:blipFill>
          <p:spPr bwMode="auto">
            <a:xfrm>
              <a:off x="6264787" y="899350"/>
              <a:ext cx="2116061" cy="21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Скругленная прямоугольная выноска 31"/>
          <p:cNvSpPr/>
          <p:nvPr/>
        </p:nvSpPr>
        <p:spPr>
          <a:xfrm>
            <a:off x="5653088" y="5384800"/>
            <a:ext cx="3336925" cy="660400"/>
          </a:xfrm>
          <a:prstGeom prst="wedgeRoundRectCallout">
            <a:avLst>
              <a:gd name="adj1" fmla="val -165524"/>
              <a:gd name="adj2" fmla="val -534479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Велосипедное седло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5681663" y="5362575"/>
            <a:ext cx="3336925" cy="660400"/>
          </a:xfrm>
          <a:prstGeom prst="wedgeRoundRectCallout">
            <a:avLst>
              <a:gd name="adj1" fmla="val -135990"/>
              <a:gd name="adj2" fmla="val -425704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рама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5694363" y="5368925"/>
            <a:ext cx="3338512" cy="661988"/>
          </a:xfrm>
          <a:prstGeom prst="wedgeRoundRectCallout">
            <a:avLst>
              <a:gd name="adj1" fmla="val -136677"/>
              <a:gd name="adj2" fmla="val -232306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Велосипедные педали</a:t>
            </a: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5680075" y="5357813"/>
            <a:ext cx="3338513" cy="660400"/>
          </a:xfrm>
          <a:prstGeom prst="wedgeRoundRectCallout">
            <a:avLst>
              <a:gd name="adj1" fmla="val -183521"/>
              <a:gd name="adj2" fmla="val -131455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Велосипедные шины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5659438" y="5373688"/>
            <a:ext cx="3338512" cy="660400"/>
          </a:xfrm>
          <a:prstGeom prst="wedgeRoundRectCallout">
            <a:avLst>
              <a:gd name="adj1" fmla="val -187516"/>
              <a:gd name="adj2" fmla="val -145942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Обод колеса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5665788" y="5362575"/>
            <a:ext cx="3338512" cy="660400"/>
          </a:xfrm>
          <a:prstGeom prst="wedgeRoundRectCallout">
            <a:avLst>
              <a:gd name="adj1" fmla="val -194801"/>
              <a:gd name="adj2" fmla="val -210159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Спицы</a:t>
            </a:r>
          </a:p>
        </p:txBody>
      </p: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5713413" y="407988"/>
            <a:ext cx="3233737" cy="3144837"/>
            <a:chOff x="5697709" y="407989"/>
            <a:chExt cx="3234626" cy="3144865"/>
          </a:xfrm>
        </p:grpSpPr>
        <p:sp>
          <p:nvSpPr>
            <p:cNvPr id="43" name="Овал 42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2" name="Рисунок 46"/>
            <p:cNvPicPr>
              <a:picLocks noChangeAspect="1"/>
            </p:cNvPicPr>
            <p:nvPr/>
          </p:nvPicPr>
          <p:blipFill>
            <a:blip r:embed="rId10"/>
            <a:srcRect t="19231" b="15776"/>
            <a:stretch>
              <a:fillRect/>
            </a:stretch>
          </p:blipFill>
          <p:spPr bwMode="auto">
            <a:xfrm>
              <a:off x="5945149" y="1301457"/>
              <a:ext cx="2758490" cy="137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5703888" y="407988"/>
            <a:ext cx="3235325" cy="3144837"/>
            <a:chOff x="5697709" y="407989"/>
            <a:chExt cx="3234626" cy="3144865"/>
          </a:xfrm>
        </p:grpSpPr>
        <p:sp>
          <p:nvSpPr>
            <p:cNvPr id="53" name="Овал 52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0" name="Рисунок 5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34031" y="744071"/>
              <a:ext cx="2644588" cy="264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Группа 58"/>
          <p:cNvGrpSpPr>
            <a:grpSpLocks/>
          </p:cNvGrpSpPr>
          <p:nvPr/>
        </p:nvGrpSpPr>
        <p:grpSpPr bwMode="auto">
          <a:xfrm>
            <a:off x="5713413" y="425450"/>
            <a:ext cx="3235325" cy="3144838"/>
            <a:chOff x="5697709" y="407989"/>
            <a:chExt cx="3234626" cy="3144865"/>
          </a:xfrm>
        </p:grpSpPr>
        <p:sp>
          <p:nvSpPr>
            <p:cNvPr id="61" name="Овал 6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8" name="Рисунок 6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34030" y="1203693"/>
              <a:ext cx="2770453" cy="165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5697538" y="427038"/>
            <a:ext cx="3233737" cy="3144837"/>
            <a:chOff x="5697709" y="407989"/>
            <a:chExt cx="3234626" cy="3144865"/>
          </a:xfrm>
        </p:grpSpPr>
        <p:sp>
          <p:nvSpPr>
            <p:cNvPr id="71" name="Овал 7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6" name="Рисунок 7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06282" y="1020587"/>
              <a:ext cx="3066569" cy="204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" name="Группа 75"/>
          <p:cNvGrpSpPr>
            <a:grpSpLocks/>
          </p:cNvGrpSpPr>
          <p:nvPr/>
        </p:nvGrpSpPr>
        <p:grpSpPr bwMode="auto">
          <a:xfrm>
            <a:off x="5705475" y="392113"/>
            <a:ext cx="3233738" cy="3144837"/>
            <a:chOff x="5697709" y="407989"/>
            <a:chExt cx="3234626" cy="3144865"/>
          </a:xfrm>
        </p:grpSpPr>
        <p:sp>
          <p:nvSpPr>
            <p:cNvPr id="78" name="Овал 77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4" name="Рисунок 7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211755" y="1117359"/>
              <a:ext cx="2362567" cy="176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Группа 79"/>
          <p:cNvGrpSpPr>
            <a:grpSpLocks/>
          </p:cNvGrpSpPr>
          <p:nvPr/>
        </p:nvGrpSpPr>
        <p:grpSpPr bwMode="auto">
          <a:xfrm>
            <a:off x="5697538" y="406400"/>
            <a:ext cx="3233737" cy="3144838"/>
            <a:chOff x="5697709" y="407989"/>
            <a:chExt cx="3234626" cy="3144865"/>
          </a:xfrm>
        </p:grpSpPr>
        <p:sp>
          <p:nvSpPr>
            <p:cNvPr id="81" name="Овал 8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2" name="Рисунок 81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957904" y="974625"/>
              <a:ext cx="2805436" cy="210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/>
      <p:bldP spid="26" grpId="0" animBg="1"/>
      <p:bldP spid="46" grpId="0" animBg="1"/>
      <p:bldP spid="52" grpId="0" animBg="1"/>
      <p:bldP spid="58" grpId="0" animBg="1"/>
      <p:bldP spid="64" grpId="0" animBg="1"/>
      <p:bldP spid="7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ЗАЩИТА ВЕЛОСИПЕДИСТА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557213"/>
            <a:ext cx="6648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Перед тем, как сесть за руль велосипеда, обязательно надень </a:t>
            </a:r>
            <a:r>
              <a:rPr lang="ru-RU" sz="16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«ЗАЩИТУ ВЕЛОСИПЕДИСТА»</a:t>
            </a:r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: велошлем, наколенники, налокотники и перчатки.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8115" t="11333" r="24754" b="1251"/>
          <a:stretch>
            <a:fillRect/>
          </a:stretch>
        </p:blipFill>
        <p:spPr bwMode="auto">
          <a:xfrm>
            <a:off x="412750" y="1684338"/>
            <a:ext cx="2838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425825" y="1604963"/>
            <a:ext cx="3671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ОБРАТИ ВНИМАНИЕ </a:t>
            </a:r>
            <a:b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НА СВОЮ ОДЕЖДУ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25825" y="2413000"/>
            <a:ext cx="34321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Велосипедиста должны хорошо видеть все участники дорожного движения, поэтому лучше носить яркую  и светлую одежду со свтовозвращающими элементами. Одежда не должна ограничивать движения. Покрой одежды должен исключать попадание её элементов в движущиеся части велосипеда!</a:t>
            </a:r>
          </a:p>
        </p:txBody>
      </p:sp>
      <p:grpSp>
        <p:nvGrpSpPr>
          <p:cNvPr id="24582" name="Группа 25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4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87363" y="334963"/>
            <a:ext cx="81692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ПРАВИЛА ДВИЖЕНИЯ ДЛЯ ВЕЛОСИПЕДИСТА</a:t>
            </a:r>
          </a:p>
        </p:txBody>
      </p:sp>
      <p:pic>
        <p:nvPicPr>
          <p:cNvPr id="4" name="01013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392" y="1131408"/>
            <a:ext cx="8169215" cy="4595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098675" y="2597150"/>
            <a:ext cx="47101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Поворот налево</a:t>
            </a:r>
          </a:p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обозначения поворота налево необходимо вытянуть прямую левую руку в сторону поворота или согнуть правую руку в локте.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0500" y="203200"/>
            <a:ext cx="682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ПРАВИЛА ДВИЖЕНИЯ ДЛЯ ВЕЛОСИПЕДИСТА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098675" y="1008063"/>
            <a:ext cx="47101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Поворот направо</a:t>
            </a:r>
          </a:p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поворота направо нужно вытянуть прямую правую руку в сторону поворота или согнуть левую руку в локте.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2098675" y="4457700"/>
            <a:ext cx="4710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Остановка</a:t>
            </a:r>
          </a:p>
          <a:p>
            <a:r>
              <a:rPr lang="ru-RU" sz="1600"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остановки поднимаешь вверх руку</a:t>
            </a:r>
            <a:r>
              <a:rPr lang="en-US" sz="1600"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lang="ru-RU" sz="1600">
              <a:latin typeface="Segoe UI" pitchFamily="34" charset="0"/>
              <a:ea typeface="Times New Roman" pitchFamily="18" charset="0"/>
              <a:cs typeface="Segoe UI" pitchFamily="34" charset="0"/>
            </a:endParaRPr>
          </a:p>
        </p:txBody>
      </p:sp>
      <p:grpSp>
        <p:nvGrpSpPr>
          <p:cNvPr id="26629" name="Группа 4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860425"/>
            <a:ext cx="16430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59025"/>
            <a:ext cx="18240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938" y="4017963"/>
            <a:ext cx="109061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ЮНОМУ ВЕЛОСИПЕДИСТУ НАДО ЗНАТЬ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80561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Велосипедистам в возрасте до 14 лет </a:t>
            </a: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запрещено выезжать на проезжую часть дороги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 Им можно двигаться по</a:t>
            </a:r>
          </a:p>
          <a:p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пешеходным           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велосипедным             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,</a:t>
            </a:r>
          </a:p>
          <a:p>
            <a:endParaRPr lang="ru-RU" sz="2400">
              <a:solidFill>
                <a:srgbClr val="005BAA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велопешеходным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дорожкам                            , </a:t>
            </a: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тротуарам</a:t>
            </a:r>
            <a:r>
              <a:rPr lang="ru-RU" sz="2400">
                <a:latin typeface="Segoe UI" pitchFamily="34" charset="0"/>
                <a:cs typeface="Segoe UI" pitchFamily="34" charset="0"/>
              </a:rPr>
              <a:t>, а также в пределах </a:t>
            </a: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пешеходных </a:t>
            </a:r>
          </a:p>
          <a:p>
            <a:endParaRPr lang="ru-RU" sz="2400">
              <a:solidFill>
                <a:srgbClr val="005BAA"/>
              </a:solidFill>
              <a:latin typeface="Segoe UI Semibold" pitchFamily="34" charset="0"/>
              <a:cs typeface="Segoe UI Semibold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зон          </a:t>
            </a:r>
            <a:r>
              <a:rPr lang="ru-RU" sz="2400">
                <a:latin typeface="Segoe UI" pitchFamily="34" charset="0"/>
                <a:cs typeface="Segoe UI" pitchFamily="34" charset="0"/>
              </a:rPr>
              <a:t>.</a:t>
            </a:r>
          </a:p>
          <a:p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Велосипедисты в возрасте до 14 лет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не имеют права </a:t>
            </a: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выезжать на проезжую </a:t>
            </a:r>
            <a:b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часть дороги, в том числе и на полосу </a:t>
            </a:r>
            <a:r>
              <a:rPr lang="ru-RU" sz="240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/>
            </a:r>
            <a:br>
              <a:rPr lang="ru-RU" sz="240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</a:br>
            <a:endParaRPr lang="ru-RU" sz="2400">
              <a:solidFill>
                <a:srgbClr val="FF0000"/>
              </a:solidFill>
              <a:latin typeface="Segoe UI Semibold" pitchFamily="34" charset="0"/>
              <a:cs typeface="Segoe UI Semibold" pitchFamily="34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для велосипедистов         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19050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9050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2665413"/>
            <a:ext cx="6715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1788" y="2665413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4263" y="2662238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9638" y="5908675"/>
            <a:ext cx="6715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7" name="Группа 28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2" name="Овал 3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7913" y="3743325"/>
            <a:ext cx="5397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ЕСЛИ ТЕБЕ УЖЕ 14 ЛЕТ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519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С 14 лет можно двигаться по специально выделенной полосе для велосипедистов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проезжей части дороги          . Если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этой полосы нет, можно двигаться по правому краю проезжей части. А вот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тротуар взрослым велосипедистам выезжать уже нельзя!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1595438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Группа 11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1000" y="3948113"/>
            <a:ext cx="6010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При движении по проезжей части дороги велосипедистам запрещено пересекать сплошную линию разметки, а также выезжать на полосу, предназначенную для встречного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83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ПУНКТ 1.2 ПРАВИЛ ДОРОЖНОГО ДВИЖЕНИЯ: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1166813"/>
            <a:ext cx="6519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"Велосипед"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- транспортное средство, кроме инвалидных колясок, которое имеет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по крайней мере два колеса и приводится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 движение как правило мускульной энергией лиц, находящихся на этом транспортном средстве, в частности при помощи педалей или рукояток, и может также иметь электродвигатель номинальной максимальной мощностью в режиме длительной нагрузки, не превышающей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0,25 кВт, автоматически отключающийся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скорости более 25 км/ч.</a:t>
            </a:r>
          </a:p>
        </p:txBody>
      </p:sp>
      <p:grpSp>
        <p:nvGrpSpPr>
          <p:cNvPr id="15363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3632200"/>
            <a:ext cx="7651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71575" y="3500438"/>
            <a:ext cx="57038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Велосипедная дорожка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конструктивно отделенный от проезжей части и тротуара элемент дороги (либо отдельная дорога), предназначенный для движения велосипедистов (знак 4.4.1).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6387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63" y="4754563"/>
            <a:ext cx="76517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55700" y="4886325"/>
            <a:ext cx="57038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велосипедной дорожки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4.4.2).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77800" y="298132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ПРЕДПИСЫВАЮЩИЕ ЗНАКИ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77800" y="120967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ЗАПРЕЩАЮЩИЕ ЗНАКИ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763" y="1727200"/>
            <a:ext cx="8191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150938" y="1985963"/>
            <a:ext cx="6108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Движение на велосипедах запрещено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3.9).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22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552608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76438" y="4360863"/>
            <a:ext cx="50355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Пешеходная и велосипедная дорожка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разделением движения (велопешеходная</a:t>
            </a:r>
          </a:p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дорожка с разделением движения)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lang="en-US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(знаки 4.5.4 и 4.5.5).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4419600"/>
            <a:ext cx="8175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325" y="4419600"/>
            <a:ext cx="8175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552608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973263" y="5432425"/>
            <a:ext cx="5054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пешеходной и велосипедной дорожки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разделением движения (конец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велопешеходной дорожки с разделением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движения)</a:t>
            </a:r>
            <a:r>
              <a:rPr lang="en-US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(знаки 4.5.6 и 4.5.7).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3338513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216693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04788" y="982663"/>
            <a:ext cx="6823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Пешеходная и велосипедная дорожка (велопешеходная дорожка)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– конструктивно отделенный от проезжей части элемент дороги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(либо отдельная дорога), предназначенный для раздельного или совместного с пешеходами движения велосипедистов (знаки 4.5.2 - 4.5.7).</a:t>
            </a: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1109663" y="2155825"/>
            <a:ext cx="6019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Пешеходная и велосипедная дорожка с совмещенным движением (велопешеходная дорожка с совмещенным движением)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4.5.2).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1109663" y="3295650"/>
            <a:ext cx="5984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пешеходной и велосипедной дорожки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совмещенным движением (конец велопешеходной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дорожки с совмещенным движением)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4.5.2).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42888" y="105727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ЗНАКИ ОСОБЫХ ПРЕДПИСАНИЙ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292225" y="4152900"/>
            <a:ext cx="5773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Велосипедная зона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место, с которого начинается</a:t>
            </a:r>
          </a:p>
          <a:p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велосипедная зона (знак 5.33.1).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3817938"/>
            <a:ext cx="8223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5072063"/>
            <a:ext cx="822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292225" y="5370513"/>
            <a:ext cx="5773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велосипедной зоны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5.34.1).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292225" y="1544638"/>
            <a:ext cx="577373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Дорога с полосой для велосипедистов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Дорога,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по которой движение велосипедистов и водителей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мопедов осуществляется по специально выделенной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полосе навстречу общему потоку транспортных средств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5.11.2).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2790825"/>
            <a:ext cx="815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8" y="1766888"/>
            <a:ext cx="815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292225" y="2930525"/>
            <a:ext cx="5773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дороги с полосой для велосипедистов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5.12.2).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18" grpId="0"/>
      <p:bldP spid="21" grpId="0"/>
      <p:bldP spid="2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1800225"/>
            <a:ext cx="822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1109663" y="1674813"/>
            <a:ext cx="57737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Вид транспортного средства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указывает вид транспортного средства, на который распространяется действие знака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8.4.7).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2962275"/>
            <a:ext cx="822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1117600" y="2843213"/>
            <a:ext cx="5775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Кроме вида транспортного средства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указывает вид транспортного средства, на который не распространяется действие знака (знак 8.4.13).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88913" y="108902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ЗНАКИ ДОПОЛНИТЕЛЬНОЙ ИНФОРМАЦИИ (ТАБЛИЧКИ)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777875"/>
            <a:ext cx="8175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89063" y="893763"/>
            <a:ext cx="5684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3.1 "Въезд запрещен". Запрещается въезд всех транспортных средств в данном направлении.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1744663"/>
            <a:ext cx="8175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389063" y="1862138"/>
            <a:ext cx="5684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3.2 "Движение запрещено". Запрещается движение всех транспортных средств.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2706688"/>
            <a:ext cx="8175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389063" y="2819400"/>
            <a:ext cx="56848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3.9 "Движение на велосипедах запрещено". Запрещается движение велосипедов и мопедов.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88" y="3862388"/>
            <a:ext cx="5461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8" y="5070475"/>
            <a:ext cx="5461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389063" y="3733800"/>
            <a:ext cx="56848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5.1 "Автомагистраль". Дорога, на которой действуют требования Правил дорожного движения Российской Федерации, устанавливающие порядок движения по автомагистралям.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389063" y="5080000"/>
            <a:ext cx="4913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5.3 "Дорога для автомобилей". Дорога, предназначенная для движения только автомобилей, автобусов и мотоциклов.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14325" y="195263"/>
            <a:ext cx="683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ВЕЛОСИПЕДА ЗАПРЕЩЕНО </a:t>
            </a:r>
          </a:p>
        </p:txBody>
      </p:sp>
      <p:grpSp>
        <p:nvGrpSpPr>
          <p:cNvPr id="20492" name="Группа 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2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1" y="1"/>
            <a:chExt cx="9146034" cy="685799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" name="011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49" y="1139214"/>
            <a:ext cx="8188501" cy="4579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ПРОВЕРЬ ИСПРАВНОСТЬ ВЕЛОСИПЕДА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746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Водитель любого транспортного средства, в том числе велосипеда, обязан проверить перед выездом техническое состояние транспортного средства.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Если ты начинающий велосипедист – напоминай своим родителям о том, чтобы они помогли тебе в этом.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2492375"/>
            <a:ext cx="62579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Группа 17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8828</TotalTime>
  <Words>942</Words>
  <Application>Microsoft Office PowerPoint</Application>
  <PresentationFormat>Экран (4:3)</PresentationFormat>
  <Paragraphs>77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ПРАВИЛА  ДОРОЖНОГО ДВИЖЕНИЯ ДЛЯ ВЕЛОСИПЕДИСТА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292</cp:revision>
  <dcterms:created xsi:type="dcterms:W3CDTF">2019-08-19T07:52:16Z</dcterms:created>
  <dcterms:modified xsi:type="dcterms:W3CDTF">2021-10-07T05:57:42Z</dcterms:modified>
</cp:coreProperties>
</file>