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49" r:id="rId2"/>
    <p:sldId id="350" r:id="rId3"/>
    <p:sldId id="351" r:id="rId4"/>
    <p:sldId id="353" r:id="rId5"/>
    <p:sldId id="354" r:id="rId6"/>
    <p:sldId id="355" r:id="rId7"/>
    <p:sldId id="356" r:id="rId8"/>
    <p:sldId id="358" r:id="rId9"/>
    <p:sldId id="357" r:id="rId10"/>
    <p:sldId id="35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C00000"/>
    <a:srgbClr val="00B050"/>
    <a:srgbClr val="D7181E"/>
    <a:srgbClr val="FFCCCC"/>
    <a:srgbClr val="FFFF99"/>
    <a:srgbClr val="B3CEE5"/>
    <a:srgbClr val="CCFF99"/>
    <a:srgbClr val="FFCC99"/>
    <a:srgbClr val="F3A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6830" autoAdjust="0"/>
  </p:normalViewPr>
  <p:slideViewPr>
    <p:cSldViewPr snapToGrid="0" showGuides="1">
      <p:cViewPr varScale="1">
        <p:scale>
          <a:sx n="69" d="100"/>
          <a:sy n="69" d="100"/>
        </p:scale>
        <p:origin x="1302" y="66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344" y="4644629"/>
            <a:ext cx="1561381" cy="1561381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-2" y="0"/>
            <a:ext cx="7152770" cy="6858000"/>
          </a:xfrm>
        </p:spPr>
        <p:txBody>
          <a:bodyPr anchor="ctr">
            <a:normAutofit/>
          </a:bodyPr>
          <a:lstStyle/>
          <a:p>
            <a: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ОКАЗАНИЕ ПЕРВОЙ ПОМОЩИ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823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87" y="4554823"/>
            <a:ext cx="4494295" cy="1962441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5" name="Прямоугольник 24"/>
          <p:cNvSpPr/>
          <p:nvPr/>
        </p:nvSpPr>
        <p:spPr>
          <a:xfrm>
            <a:off x="134528" y="98013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ВЕНОЗНОЕ КРОВОТЕЧЕНИЕ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535" b="94920" l="0" r="100000">
                        <a14:foregroundMark x1="52000" y1="86096" x2="56889" y2="8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40" t="51337" r="540" b="6847"/>
          <a:stretch/>
        </p:blipFill>
        <p:spPr>
          <a:xfrm flipH="1">
            <a:off x="3563937" y="616783"/>
            <a:ext cx="3497605" cy="121555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44759" y="2925107"/>
            <a:ext cx="6706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Венозное кровотечение можно остановить сделав </a:t>
            </a:r>
            <a:r>
              <a:rPr lang="ru-RU" sz="1600" i="1" dirty="0"/>
              <a:t>правильную перевязку. Поврежденную конечность поднимают вверх, чтобы уменьшить кровоток</a:t>
            </a:r>
            <a:r>
              <a:rPr lang="ru-RU" sz="1600" i="1" dirty="0" smtClean="0"/>
              <a:t>. На </a:t>
            </a:r>
            <a:r>
              <a:rPr lang="ru-RU" sz="1600" i="1" dirty="0"/>
              <a:t>рану </a:t>
            </a:r>
            <a:r>
              <a:rPr lang="ru-RU" sz="1600" i="1" dirty="0" smtClean="0"/>
              <a:t>необходимо наложить </a:t>
            </a:r>
            <a:r>
              <a:rPr lang="ru-RU" sz="1600" i="1" dirty="0"/>
              <a:t>плотный тампон из </a:t>
            </a:r>
            <a:r>
              <a:rPr lang="ru-RU" sz="1600" i="1" dirty="0" smtClean="0"/>
              <a:t>бинта </a:t>
            </a:r>
            <a:r>
              <a:rPr lang="ru-RU" sz="1600" i="1" dirty="0"/>
              <a:t>или марли, </a:t>
            </a:r>
            <a:r>
              <a:rPr lang="ru-RU" sz="1600" i="1" dirty="0" smtClean="0"/>
              <a:t>а поверх </a:t>
            </a:r>
            <a:r>
              <a:rPr lang="ru-RU" sz="1600" i="1" dirty="0"/>
              <a:t>него сделать давящую повязку. 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За </a:t>
            </a:r>
            <a:r>
              <a:rPr lang="ru-RU" sz="1600" i="1" dirty="0"/>
              <a:t>неимением этих материалов можно </a:t>
            </a:r>
            <a:r>
              <a:rPr lang="ru-RU" sz="1600" i="1" dirty="0" smtClean="0"/>
              <a:t>использовать </a:t>
            </a:r>
            <a:r>
              <a:rPr lang="ru-RU" sz="1600" i="1" dirty="0"/>
              <a:t>и чистый носовой платок</a:t>
            </a:r>
            <a:r>
              <a:rPr lang="ru-RU" sz="1600" i="1" dirty="0" smtClean="0"/>
              <a:t>.</a:t>
            </a:r>
            <a:endParaRPr lang="ru-RU" sz="16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9157" y="498123"/>
            <a:ext cx="33591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Признаки венозного кровотечения: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Темный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цвет крови.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Кровь течет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непрерывной равномерной струей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или </a:t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очень слабой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пульсацией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надавливании в область раны кровотечение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уменьшается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6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3320"/>
            <a:ext cx="2638096" cy="2584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5" name="Прямоугольник 24"/>
          <p:cNvSpPr/>
          <p:nvPr/>
        </p:nvSpPr>
        <p:spPr>
          <a:xfrm>
            <a:off x="216838" y="72565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Какая </a:t>
            </a:r>
            <a:r>
              <a:rPr lang="ru-R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помощь называется самопомощью?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9505" y="1090525"/>
            <a:ext cx="65402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Помощь, </a:t>
            </a: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которую мы оказываем самим себе.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22782" y="1667054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Как мы сообщаем врачу о том, что заболели?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1395" y="2030255"/>
            <a:ext cx="6537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 помощью телефонного звонка.</a:t>
            </a:r>
            <a:endParaRPr lang="ru-RU" sz="2000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1702" y="279339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Что нужно сообщить, когда звонишь в поликлинику?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0315" y="3156600"/>
            <a:ext cx="6537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Фамилию </a:t>
            </a: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 имя, возраст больного, домашний адрес, </a:t>
            </a:r>
            <a:r>
              <a:rPr lang="ru-RU" sz="20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что </a:t>
            </a: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болит.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13862" y="14554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ОКАЗАНИЕ ПЕРВОЙ ПОМОЩИ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11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build="p"/>
      <p:bldP spid="27" grpId="0"/>
      <p:bldP spid="28" grpId="0" build="p"/>
      <p:bldP spid="29" grpId="0"/>
      <p:bldP spid="30" grpId="0" build="p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68" y="4077627"/>
            <a:ext cx="5818857" cy="2009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5" name="Прямоугольник 24"/>
          <p:cNvSpPr/>
          <p:nvPr/>
        </p:nvSpPr>
        <p:spPr>
          <a:xfrm>
            <a:off x="238728" y="324574"/>
            <a:ext cx="6927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Что означает понятие «ДТП»?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5451" y="916285"/>
            <a:ext cx="65402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«Дорожно-транспортное происшествие» – событие</a:t>
            </a:r>
            <a:r>
              <a:rPr lang="ru-RU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возникшее в процессе движения </a:t>
            </a:r>
            <a:br>
              <a:rPr lang="ru-RU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дороге транспортного средства и с его участием, </a:t>
            </a:r>
            <a:r>
              <a:rPr lang="ru-RU" sz="24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котором погибли или ранены люди, </a:t>
            </a:r>
            <a:r>
              <a:rPr lang="ru-RU" sz="24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повреждены </a:t>
            </a:r>
            <a:r>
              <a:rPr lang="ru-RU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транспортные средства, сооружения, грузы либо причинен иной материальный </a:t>
            </a:r>
            <a:r>
              <a:rPr lang="ru-RU" sz="24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ущерб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1.2.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Правила дорожного движения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РФ»).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27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Скругленный прямоугольник 107"/>
          <p:cNvSpPr/>
          <p:nvPr/>
        </p:nvSpPr>
        <p:spPr>
          <a:xfrm>
            <a:off x="1177009" y="3670632"/>
            <a:ext cx="4859488" cy="667185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05" name="Стрелка вниз 104"/>
          <p:cNvSpPr/>
          <p:nvPr/>
        </p:nvSpPr>
        <p:spPr>
          <a:xfrm>
            <a:off x="41839" y="498626"/>
            <a:ext cx="1118518" cy="616017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78" name="Скругленный прямоугольник 77"/>
          <p:cNvSpPr/>
          <p:nvPr/>
        </p:nvSpPr>
        <p:spPr>
          <a:xfrm>
            <a:off x="1150696" y="673472"/>
            <a:ext cx="5788714" cy="384032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62" name="TextBox 11"/>
          <p:cNvSpPr txBox="1">
            <a:spLocks noChangeArrowheads="1"/>
          </p:cNvSpPr>
          <p:nvPr/>
        </p:nvSpPr>
        <p:spPr bwMode="auto">
          <a:xfrm flipH="1">
            <a:off x="1150696" y="673495"/>
            <a:ext cx="5478701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Удостоверься в собственной безопасности</a:t>
            </a:r>
            <a:endParaRPr lang="en-US" altLang="zh-CN" sz="16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1154627" y="3719932"/>
            <a:ext cx="3445104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Вызови бригаду скорой помощи </a:t>
            </a:r>
            <a:b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 телефонному номеру 112</a:t>
            </a:r>
            <a:endParaRPr lang="en-US" altLang="zh-CN" sz="16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58733" y="98516"/>
            <a:ext cx="6994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ОКАЗАНИЕ ПЕРВОЙ ПОМОЩИ ПРИ ДТП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405542" y="673472"/>
            <a:ext cx="418849" cy="429922"/>
            <a:chOff x="3532039" y="6181178"/>
            <a:chExt cx="418849" cy="429922"/>
          </a:xfrm>
        </p:grpSpPr>
        <p:sp>
          <p:nvSpPr>
            <p:cNvPr id="54" name="Блок-схема: узел 53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584915" y="6210384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1</a:t>
              </a:r>
              <a:endParaRPr lang="ru-RU" sz="2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106" name="Скругленный прямоугольник 105"/>
          <p:cNvSpPr/>
          <p:nvPr/>
        </p:nvSpPr>
        <p:spPr>
          <a:xfrm>
            <a:off x="1150696" y="1288369"/>
            <a:ext cx="5792642" cy="795018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11"/>
          <p:cNvSpPr txBox="1">
            <a:spLocks noChangeArrowheads="1"/>
          </p:cNvSpPr>
          <p:nvPr/>
        </p:nvSpPr>
        <p:spPr bwMode="auto">
          <a:xfrm flipH="1">
            <a:off x="1138471" y="1275540"/>
            <a:ext cx="5620452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Место аварии обозначь знаками, свидетельствующими </a:t>
            </a:r>
            <a:b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об аварийной остановке или включи аварийную сигнализацию</a:t>
            </a:r>
            <a:endParaRPr lang="en-US" altLang="zh-CN" sz="16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1150809" y="2311317"/>
            <a:ext cx="5782489" cy="1091964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TextBox 11"/>
          <p:cNvSpPr txBox="1">
            <a:spLocks noChangeArrowheads="1"/>
          </p:cNvSpPr>
          <p:nvPr/>
        </p:nvSpPr>
        <p:spPr bwMode="auto">
          <a:xfrm flipH="1">
            <a:off x="1138471" y="2326062"/>
            <a:ext cx="5610412" cy="1077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Оцени ситуацию: сколько пострадавших, имеются </a:t>
            </a:r>
            <a:b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ли среди них беременные, дети, инвалиды, в сознании они или нет, наличие у пострадавших артериальных кровотечений</a:t>
            </a:r>
            <a:endParaRPr lang="en-US" altLang="zh-CN" sz="16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pic>
        <p:nvPicPr>
          <p:cNvPr id="103" name="Рисунок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78" y="3640225"/>
            <a:ext cx="820075" cy="820075"/>
          </a:xfrm>
          <a:prstGeom prst="rect">
            <a:avLst/>
          </a:prstGeom>
        </p:spPr>
      </p:pic>
      <p:sp>
        <p:nvSpPr>
          <p:cNvPr id="114" name="Скругленный прямоугольник 113"/>
          <p:cNvSpPr/>
          <p:nvPr/>
        </p:nvSpPr>
        <p:spPr>
          <a:xfrm>
            <a:off x="1164670" y="4556454"/>
            <a:ext cx="4871826" cy="344768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6" name="TextBox 11"/>
          <p:cNvSpPr txBox="1">
            <a:spLocks noChangeArrowheads="1"/>
          </p:cNvSpPr>
          <p:nvPr/>
        </p:nvSpPr>
        <p:spPr bwMode="auto">
          <a:xfrm flipH="1">
            <a:off x="1154627" y="4551131"/>
            <a:ext cx="4718316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Окажи </a:t>
            </a:r>
            <a:r>
              <a:rPr lang="ru-RU" altLang="zh-CN" sz="16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первую помощь пострадавшим при ДТП</a:t>
            </a:r>
            <a:endParaRPr lang="en-US" altLang="zh-CN" sz="16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1154844" y="5174378"/>
            <a:ext cx="4881651" cy="590989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21" name="TextBox 11"/>
          <p:cNvSpPr txBox="1">
            <a:spLocks noChangeArrowheads="1"/>
          </p:cNvSpPr>
          <p:nvPr/>
        </p:nvSpPr>
        <p:spPr bwMode="auto">
          <a:xfrm flipH="1">
            <a:off x="1160883" y="5180593"/>
            <a:ext cx="4712060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6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 возможности </a:t>
            </a: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выясни </a:t>
            </a:r>
            <a:r>
              <a:rPr lang="ru-RU" altLang="zh-CN" sz="16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 запиши </a:t>
            </a: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личные </a:t>
            </a:r>
            <a:b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данные очевидцев</a:t>
            </a:r>
            <a:endParaRPr lang="en-US" altLang="zh-CN" sz="16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123" name="Группа 122"/>
          <p:cNvGrpSpPr/>
          <p:nvPr/>
        </p:nvGrpSpPr>
        <p:grpSpPr>
          <a:xfrm>
            <a:off x="391673" y="1465769"/>
            <a:ext cx="418849" cy="429922"/>
            <a:chOff x="3532039" y="6181178"/>
            <a:chExt cx="418849" cy="429922"/>
          </a:xfrm>
        </p:grpSpPr>
        <p:sp>
          <p:nvSpPr>
            <p:cNvPr id="124" name="Блок-схема: узел 123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584915" y="6210384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2</a:t>
              </a:r>
              <a:endParaRPr lang="ru-RU" sz="2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126" name="Группа 125"/>
          <p:cNvGrpSpPr/>
          <p:nvPr/>
        </p:nvGrpSpPr>
        <p:grpSpPr>
          <a:xfrm>
            <a:off x="389830" y="2647873"/>
            <a:ext cx="418849" cy="429922"/>
            <a:chOff x="3532039" y="6181178"/>
            <a:chExt cx="418849" cy="429922"/>
          </a:xfrm>
        </p:grpSpPr>
        <p:sp>
          <p:nvSpPr>
            <p:cNvPr id="127" name="Блок-схема: узел 126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584915" y="6210384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3</a:t>
              </a:r>
              <a:endParaRPr lang="ru-RU" sz="2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397998" y="3793573"/>
            <a:ext cx="418849" cy="429922"/>
            <a:chOff x="3532039" y="6181178"/>
            <a:chExt cx="418849" cy="429922"/>
          </a:xfrm>
        </p:grpSpPr>
        <p:sp>
          <p:nvSpPr>
            <p:cNvPr id="130" name="Блок-схема: узел 129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584915" y="6210384"/>
              <a:ext cx="343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4</a:t>
              </a:r>
              <a:endParaRPr lang="ru-RU" sz="2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132" name="Группа 131"/>
          <p:cNvGrpSpPr/>
          <p:nvPr/>
        </p:nvGrpSpPr>
        <p:grpSpPr>
          <a:xfrm>
            <a:off x="404401" y="4505447"/>
            <a:ext cx="418849" cy="429922"/>
            <a:chOff x="3532039" y="6181178"/>
            <a:chExt cx="418849" cy="429922"/>
          </a:xfrm>
        </p:grpSpPr>
        <p:sp>
          <p:nvSpPr>
            <p:cNvPr id="133" name="Блок-схема: узел 132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584915" y="6210384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5</a:t>
              </a:r>
              <a:endParaRPr lang="ru-RU" sz="2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135" name="Группа 134"/>
          <p:cNvGrpSpPr/>
          <p:nvPr/>
        </p:nvGrpSpPr>
        <p:grpSpPr>
          <a:xfrm>
            <a:off x="416835" y="5260794"/>
            <a:ext cx="418849" cy="429922"/>
            <a:chOff x="3532039" y="6181178"/>
            <a:chExt cx="418849" cy="429922"/>
          </a:xfrm>
        </p:grpSpPr>
        <p:sp>
          <p:nvSpPr>
            <p:cNvPr id="136" name="Блок-схема: узел 135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3584915" y="6210384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6</a:t>
              </a:r>
              <a:endParaRPr lang="ru-RU" sz="2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911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5" grpId="0" animBg="1"/>
      <p:bldP spid="78" grpId="0" animBg="1"/>
      <p:bldP spid="62" grpId="0"/>
      <p:bldP spid="70" grpId="0"/>
      <p:bldP spid="67" grpId="0"/>
      <p:bldP spid="106" grpId="0" animBg="1"/>
      <p:bldP spid="69" grpId="0"/>
      <p:bldP spid="107" grpId="0" animBg="1"/>
      <p:bldP spid="89" grpId="0"/>
      <p:bldP spid="114" grpId="0" animBg="1"/>
      <p:bldP spid="116" grpId="0"/>
      <p:bldP spid="118" grpId="0" animBg="1"/>
      <p:bldP spid="1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низ 8"/>
          <p:cNvSpPr/>
          <p:nvPr/>
        </p:nvSpPr>
        <p:spPr>
          <a:xfrm>
            <a:off x="83127" y="207362"/>
            <a:ext cx="1118518" cy="6549957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1193705" y="826763"/>
            <a:ext cx="5943474" cy="323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Сообщить диспетчеру причину вызова.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pic>
        <p:nvPicPr>
          <p:cNvPr id="103" name="Рисунок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4" y="24377"/>
            <a:ext cx="735542" cy="735542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1179748" y="207363"/>
            <a:ext cx="5821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АЛГОРИТМ ВЫЗОВА БРИГАДЫ СКОРОЙ ПОМОЩИ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65569" y="808281"/>
            <a:ext cx="360000" cy="360000"/>
            <a:chOff x="330926" y="1227909"/>
            <a:chExt cx="360000" cy="360000"/>
          </a:xfrm>
        </p:grpSpPr>
        <p:sp>
          <p:nvSpPr>
            <p:cNvPr id="3" name="Овал 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1201647" y="1298330"/>
            <a:ext cx="5935531" cy="323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Указать, кто именно пострадал: пешеход, водитель,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пассажиры.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464563" y="1274204"/>
            <a:ext cx="360000" cy="360000"/>
            <a:chOff x="330926" y="1227909"/>
            <a:chExt cx="360000" cy="360000"/>
          </a:xfrm>
        </p:grpSpPr>
        <p:sp>
          <p:nvSpPr>
            <p:cNvPr id="64" name="Овал 6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Овал 6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6" name="TextBox 11"/>
          <p:cNvSpPr txBox="1">
            <a:spLocks noChangeArrowheads="1"/>
          </p:cNvSpPr>
          <p:nvPr/>
        </p:nvSpPr>
        <p:spPr bwMode="auto">
          <a:xfrm flipH="1">
            <a:off x="1220396" y="1751103"/>
            <a:ext cx="5916782" cy="323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Указать количество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пострадавших.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466097" y="1735431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Овал 7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2" name="TextBox 11"/>
          <p:cNvSpPr txBox="1">
            <a:spLocks noChangeArrowheads="1"/>
          </p:cNvSpPr>
          <p:nvPr/>
        </p:nvSpPr>
        <p:spPr bwMode="auto">
          <a:xfrm flipH="1">
            <a:off x="1201646" y="2123826"/>
            <a:ext cx="5951123" cy="5537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Указать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пол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 примерный возраст пострадавших, есть ли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среди пострадавших беременные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женщины, дети и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инвалиды.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467675" y="2214833"/>
            <a:ext cx="360000" cy="360000"/>
            <a:chOff x="330926" y="1227909"/>
            <a:chExt cx="360000" cy="360000"/>
          </a:xfrm>
        </p:grpSpPr>
        <p:sp>
          <p:nvSpPr>
            <p:cNvPr id="74" name="Овал 7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Овал 7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7" name="TextBox 11"/>
          <p:cNvSpPr txBox="1">
            <a:spLocks noChangeArrowheads="1"/>
          </p:cNvSpPr>
          <p:nvPr/>
        </p:nvSpPr>
        <p:spPr bwMode="auto">
          <a:xfrm flipH="1">
            <a:off x="1193417" y="2689969"/>
            <a:ext cx="5959352" cy="7844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Указать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точный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адрес и его ориентиры (город, село, улица, дом,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км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дороги ближайшего к месту несчастного случая, общеизвестные ориентиры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).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467675" y="2902902"/>
            <a:ext cx="360000" cy="360000"/>
            <a:chOff x="330926" y="1227909"/>
            <a:chExt cx="360000" cy="360000"/>
          </a:xfrm>
        </p:grpSpPr>
        <p:sp>
          <p:nvSpPr>
            <p:cNvPr id="80" name="Овал 79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Овал 8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2" name="TextBox 11"/>
          <p:cNvSpPr txBox="1">
            <a:spLocks noChangeArrowheads="1"/>
          </p:cNvSpPr>
          <p:nvPr/>
        </p:nvSpPr>
        <p:spPr bwMode="auto">
          <a:xfrm flipH="1">
            <a:off x="1182922" y="3464899"/>
            <a:ext cx="5954255" cy="323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Сообщить о дополнительных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опасностях.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465569" y="3446418"/>
            <a:ext cx="360000" cy="360000"/>
            <a:chOff x="330926" y="1227909"/>
            <a:chExt cx="360000" cy="360000"/>
          </a:xfrm>
        </p:grpSpPr>
        <p:sp>
          <p:nvSpPr>
            <p:cNvPr id="85" name="Овал 8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Овал 8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7" name="TextBox 11"/>
          <p:cNvSpPr txBox="1">
            <a:spLocks noChangeArrowheads="1"/>
          </p:cNvSpPr>
          <p:nvPr/>
        </p:nvSpPr>
        <p:spPr bwMode="auto">
          <a:xfrm flipH="1">
            <a:off x="1206771" y="3921198"/>
            <a:ext cx="5945997" cy="323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Указать свой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возраст.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465569" y="3909906"/>
            <a:ext cx="360000" cy="360000"/>
            <a:chOff x="330926" y="1227909"/>
            <a:chExt cx="360000" cy="360000"/>
          </a:xfrm>
        </p:grpSpPr>
        <p:sp>
          <p:nvSpPr>
            <p:cNvPr id="96" name="Овал 95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8" name="TextBox 11"/>
          <p:cNvSpPr txBox="1">
            <a:spLocks noChangeArrowheads="1"/>
          </p:cNvSpPr>
          <p:nvPr/>
        </p:nvSpPr>
        <p:spPr bwMode="auto">
          <a:xfrm flipH="1">
            <a:off x="1209086" y="4298639"/>
            <a:ext cx="5554258" cy="5537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Сообщить о предпринятых действиях и спросить диспетчера о том, что делать вам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дальше.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100" name="Группа 99"/>
          <p:cNvGrpSpPr/>
          <p:nvPr/>
        </p:nvGrpSpPr>
        <p:grpSpPr>
          <a:xfrm>
            <a:off x="465840" y="4395510"/>
            <a:ext cx="360000" cy="360000"/>
            <a:chOff x="330926" y="1227909"/>
            <a:chExt cx="360000" cy="360000"/>
          </a:xfrm>
        </p:grpSpPr>
        <p:sp>
          <p:nvSpPr>
            <p:cNvPr id="101" name="Овал 10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04" name="TextBox 11"/>
          <p:cNvSpPr txBox="1">
            <a:spLocks noChangeArrowheads="1"/>
          </p:cNvSpPr>
          <p:nvPr/>
        </p:nvSpPr>
        <p:spPr bwMode="auto">
          <a:xfrm flipH="1">
            <a:off x="1211911" y="4855515"/>
            <a:ext cx="4970697" cy="5537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 возможности организовать встречу бригады скорой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помощи.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105" name="Группа 104"/>
          <p:cNvGrpSpPr/>
          <p:nvPr/>
        </p:nvGrpSpPr>
        <p:grpSpPr>
          <a:xfrm>
            <a:off x="465569" y="4955375"/>
            <a:ext cx="360000" cy="360000"/>
            <a:chOff x="330926" y="1227909"/>
            <a:chExt cx="360000" cy="360000"/>
          </a:xfrm>
        </p:grpSpPr>
        <p:sp>
          <p:nvSpPr>
            <p:cNvPr id="106" name="Овал 105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08" name="TextBox 11"/>
          <p:cNvSpPr txBox="1">
            <a:spLocks noChangeArrowheads="1"/>
          </p:cNvSpPr>
          <p:nvPr/>
        </p:nvSpPr>
        <p:spPr bwMode="auto">
          <a:xfrm flipH="1">
            <a:off x="1182923" y="5431524"/>
            <a:ext cx="4999685" cy="323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Диспетчер первый кладет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трубку.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465569" y="5416602"/>
            <a:ext cx="360000" cy="360000"/>
            <a:chOff x="330926" y="1227909"/>
            <a:chExt cx="360000" cy="360000"/>
          </a:xfrm>
        </p:grpSpPr>
        <p:sp>
          <p:nvSpPr>
            <p:cNvPr id="116" name="Овал 115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21" name="TextBox 11"/>
          <p:cNvSpPr txBox="1">
            <a:spLocks noChangeArrowheads="1"/>
          </p:cNvSpPr>
          <p:nvPr/>
        </p:nvSpPr>
        <p:spPr bwMode="auto">
          <a:xfrm flipH="1">
            <a:off x="1179748" y="5754561"/>
            <a:ext cx="5560717" cy="7844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Вызывающий скорую помощь кладет трубку только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после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сообщения всей, известной ему, информации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 </a:t>
            </a:r>
            <a:r>
              <a:rPr lang="ru-RU" altLang="zh-CN" sz="1499" kern="0" dirty="0">
                <a:solidFill>
                  <a:srgbClr val="C00000"/>
                </a:solidFill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когда он четко услышал ответ диспетчера «Вызов принят»</a:t>
            </a:r>
          </a:p>
        </p:txBody>
      </p:sp>
      <p:grpSp>
        <p:nvGrpSpPr>
          <p:cNvPr id="123" name="Группа 122"/>
          <p:cNvGrpSpPr/>
          <p:nvPr/>
        </p:nvGrpSpPr>
        <p:grpSpPr>
          <a:xfrm>
            <a:off x="465569" y="5966784"/>
            <a:ext cx="360000" cy="360000"/>
            <a:chOff x="330926" y="1227909"/>
            <a:chExt cx="360000" cy="360000"/>
          </a:xfrm>
        </p:grpSpPr>
        <p:sp>
          <p:nvSpPr>
            <p:cNvPr id="124" name="Овал 12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641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8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0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0" grpId="0"/>
      <p:bldP spid="57" grpId="0"/>
      <p:bldP spid="61" grpId="0"/>
      <p:bldP spid="66" grpId="0"/>
      <p:bldP spid="72" grpId="0"/>
      <p:bldP spid="77" grpId="0"/>
      <p:bldP spid="82" grpId="0"/>
      <p:bldP spid="87" grpId="0"/>
      <p:bldP spid="98" grpId="0"/>
      <p:bldP spid="104" grpId="0"/>
      <p:bldP spid="108" grpId="0"/>
      <p:bldP spid="1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76" name="Скругленный прямоугольник 75"/>
          <p:cNvSpPr/>
          <p:nvPr/>
        </p:nvSpPr>
        <p:spPr>
          <a:xfrm>
            <a:off x="603320" y="905590"/>
            <a:ext cx="6287388" cy="1352136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 flipH="1">
            <a:off x="1227323" y="988835"/>
            <a:ext cx="5516648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Е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сли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есть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подозрение на </a:t>
            </a:r>
            <a:r>
              <a:rPr lang="ru-RU" altLang="zh-CN" kern="0" dirty="0" err="1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травмирование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позвоночника, то извлекать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пострадавшего из автомобиля до приезда профессионалов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категорически запрещается!</a:t>
            </a:r>
            <a:endParaRPr lang="en-US" altLang="zh-CN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49960" y="109865"/>
            <a:ext cx="69940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 </a:t>
            </a: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ОКАЗАНИИ ПЕРВОЙ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ПОМОЩИ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НЕОБХОДИМО ОБРАТИТЬ ВНИМАНИЕ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 СЛЕДУЩИЕ ФАКТОРЫ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323806" y="1088902"/>
            <a:ext cx="756781" cy="776788"/>
            <a:chOff x="3532039" y="6181178"/>
            <a:chExt cx="418849" cy="429922"/>
          </a:xfrm>
        </p:grpSpPr>
        <p:sp>
          <p:nvSpPr>
            <p:cNvPr id="54" name="Блок-схема: узел 53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621602" y="6196035"/>
              <a:ext cx="239722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1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603320" y="2572535"/>
            <a:ext cx="6255856" cy="1912821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11"/>
          <p:cNvSpPr txBox="1">
            <a:spLocks noChangeArrowheads="1"/>
          </p:cNvSpPr>
          <p:nvPr/>
        </p:nvSpPr>
        <p:spPr bwMode="auto">
          <a:xfrm flipH="1">
            <a:off x="1246507" y="2654735"/>
            <a:ext cx="5516651" cy="17543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Если у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пострадавшего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нет дыхания, не прослушивается сердцебиение, у очевидцев есть не более четырех минут, чтобы спасти отмирание мозга больного, которое произойдет из-за катастрофической нехватки его кислородного снабжения.</a:t>
            </a:r>
            <a:endParaRPr lang="en-US" altLang="zh-CN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309726" y="2758329"/>
            <a:ext cx="756781" cy="776788"/>
            <a:chOff x="3532039" y="6181178"/>
            <a:chExt cx="418849" cy="429922"/>
          </a:xfrm>
        </p:grpSpPr>
        <p:sp>
          <p:nvSpPr>
            <p:cNvPr id="50" name="Блок-схема: узел 49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602383" y="6196035"/>
              <a:ext cx="272548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2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52" name="Скругленный прямоугольник 51"/>
          <p:cNvSpPr/>
          <p:nvPr/>
        </p:nvSpPr>
        <p:spPr>
          <a:xfrm>
            <a:off x="551420" y="4720175"/>
            <a:ext cx="5640247" cy="1857145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11"/>
          <p:cNvSpPr txBox="1">
            <a:spLocks noChangeArrowheads="1"/>
          </p:cNvSpPr>
          <p:nvPr/>
        </p:nvSpPr>
        <p:spPr bwMode="auto">
          <a:xfrm flipH="1">
            <a:off x="1236941" y="4771584"/>
            <a:ext cx="4854918" cy="17543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 летальном исходе может говорить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только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отсутствие дыхания и сердцебиения.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Предоставление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доврачебной помощи должно осуществляться до тех пор, пока есть хотя бы малейшая надежда на спасение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пострадавшего.</a:t>
            </a:r>
            <a:endParaRPr lang="en-US" altLang="zh-CN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323806" y="4956990"/>
            <a:ext cx="756781" cy="776788"/>
            <a:chOff x="3532039" y="6181178"/>
            <a:chExt cx="418849" cy="429922"/>
          </a:xfrm>
        </p:grpSpPr>
        <p:sp>
          <p:nvSpPr>
            <p:cNvPr id="57" name="Блок-схема: узел 56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602383" y="6196035"/>
              <a:ext cx="272548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3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234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4" grpId="0"/>
      <p:bldP spid="67" grpId="0"/>
      <p:bldP spid="47" grpId="0" animBg="1"/>
      <p:bldP spid="48" grpId="0"/>
      <p:bldP spid="52" grpId="0" animBg="1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603320" y="905590"/>
            <a:ext cx="6287388" cy="1352136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 flipH="1">
            <a:off x="1227322" y="988835"/>
            <a:ext cx="5535835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Переворачивать пострадавшего нужно правильно. Для этого его руку кладут на свое плечо. Затем сгибают ногу больного и, взяв за ее колено, медленно переворачивают все тело на бок.</a:t>
            </a:r>
            <a:endParaRPr lang="en-US" altLang="zh-CN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49960" y="109865"/>
            <a:ext cx="69940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 </a:t>
            </a: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ОКАЗАНИИ ПЕРВОЙ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ПОМОЩИ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НЕОБХОДИМО ОБРАТИТЬ ВНИМАНИЕ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 СЛЕДУЩИЕ ФАКТОРЫ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323806" y="1088902"/>
            <a:ext cx="756781" cy="776788"/>
            <a:chOff x="3532039" y="6181178"/>
            <a:chExt cx="418849" cy="429922"/>
          </a:xfrm>
        </p:grpSpPr>
        <p:sp>
          <p:nvSpPr>
            <p:cNvPr id="54" name="Блок-схема: узел 53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602383" y="6196035"/>
              <a:ext cx="278759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4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603320" y="2549383"/>
            <a:ext cx="5692769" cy="1898361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11"/>
          <p:cNvSpPr txBox="1">
            <a:spLocks noChangeArrowheads="1"/>
          </p:cNvSpPr>
          <p:nvPr/>
        </p:nvSpPr>
        <p:spPr bwMode="auto">
          <a:xfrm flipH="1">
            <a:off x="1246507" y="2631583"/>
            <a:ext cx="5049582" cy="17543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При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артериальном кровотечении кровь ярко-алая и бьёт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из раны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фонтаном. </a:t>
            </a:r>
            <a:b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Этот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вид кровопотери самый опасный.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Для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его остановки потребуется наложение жгута на 5 см выше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от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самого повреждения на 1-2 часа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зависимости от времени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года.</a:t>
            </a:r>
            <a:endParaRPr lang="en-US" altLang="zh-CN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309726" y="2735177"/>
            <a:ext cx="756781" cy="776788"/>
            <a:chOff x="3532039" y="6181178"/>
            <a:chExt cx="418849" cy="429922"/>
          </a:xfrm>
        </p:grpSpPr>
        <p:sp>
          <p:nvSpPr>
            <p:cNvPr id="50" name="Блок-схема: узел 49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602383" y="6196035"/>
              <a:ext cx="272548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5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5" name="Скругленный прямоугольник 24"/>
          <p:cNvSpPr/>
          <p:nvPr/>
        </p:nvSpPr>
        <p:spPr>
          <a:xfrm>
            <a:off x="619086" y="4719791"/>
            <a:ext cx="5677003" cy="1857529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 flipH="1">
            <a:off x="1262273" y="4801990"/>
            <a:ext cx="5033816" cy="17543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При венозном кровотечении кровь темная, тягучая, выливается обширной струей.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Для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спасения пациента в этом случае повязку давящего типа (не жгут!) накладывают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1-2 см ниже раны, предварительно закрыв ее салфеткой.</a:t>
            </a:r>
            <a:endParaRPr lang="en-US" altLang="zh-CN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325492" y="4905584"/>
            <a:ext cx="756781" cy="776788"/>
            <a:chOff x="3532039" y="6181178"/>
            <a:chExt cx="418849" cy="429922"/>
          </a:xfrm>
        </p:grpSpPr>
        <p:sp>
          <p:nvSpPr>
            <p:cNvPr id="28" name="Блок-схема: узел 27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02383" y="6196035"/>
              <a:ext cx="272548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6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22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4" grpId="0"/>
      <p:bldP spid="67" grpId="0"/>
      <p:bldP spid="47" grpId="0" animBg="1"/>
      <p:bldP spid="48" grpId="0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3475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090"/>
          <a:stretch/>
        </p:blipFill>
        <p:spPr>
          <a:xfrm flipH="1">
            <a:off x="3563938" y="644490"/>
            <a:ext cx="3453540" cy="1030733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5" name="Прямоугольник 24"/>
          <p:cNvSpPr/>
          <p:nvPr/>
        </p:nvSpPr>
        <p:spPr>
          <a:xfrm>
            <a:off x="180143" y="64380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АРТЕРИАЛЬНОЕ КРОВОТЕЧЕНИЕ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00" y="4719453"/>
            <a:ext cx="3622876" cy="203786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69822" y="2185511"/>
            <a:ext cx="67476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Место кровотечения необходимо приподнять выше уровня нахождения </a:t>
            </a:r>
            <a:r>
              <a:rPr lang="ru-RU" sz="1600" i="1" dirty="0" smtClean="0"/>
              <a:t>сердца. При </a:t>
            </a:r>
            <a:r>
              <a:rPr lang="ru-RU" sz="1600" i="1" dirty="0"/>
              <a:t>участии помощника необходимо </a:t>
            </a:r>
            <a:r>
              <a:rPr lang="ru-RU" sz="1600" i="1" dirty="0" smtClean="0"/>
              <a:t>зажать рану </a:t>
            </a:r>
            <a:r>
              <a:rPr lang="ru-RU" sz="1600" i="1" dirty="0"/>
              <a:t>и удерживать до конца </a:t>
            </a:r>
            <a:r>
              <a:rPr lang="ru-RU" sz="1600" i="1" dirty="0" smtClean="0"/>
              <a:t>оказания помощи. Выше раны перед </a:t>
            </a:r>
            <a:r>
              <a:rPr lang="ru-RU" sz="1600" i="1" dirty="0"/>
              <a:t>накладыванием жгута подкладывают марлю, бинт, или </a:t>
            </a:r>
            <a:r>
              <a:rPr lang="ru-RU" sz="1600" i="1" dirty="0" smtClean="0"/>
              <a:t>платок а </a:t>
            </a:r>
            <a:r>
              <a:rPr lang="ru-RU" sz="1600" i="1" dirty="0"/>
              <a:t>также записку, на которой указывают время, когда оказывалась помощь по устранению кровотечения. </a:t>
            </a:r>
            <a:r>
              <a:rPr lang="ru-RU" sz="1600" i="1" dirty="0" smtClean="0"/>
              <a:t>Жгут </a:t>
            </a:r>
            <a:r>
              <a:rPr lang="ru-RU" sz="1600" i="1" dirty="0"/>
              <a:t>растягивают и делают один виток, следя, чтобы соблюдалась тугость, после чего еще делается дополнительные два витка, которые по силе стягивания немного слабее первого</a:t>
            </a:r>
            <a:r>
              <a:rPr lang="ru-RU" sz="1600" i="1" dirty="0" smtClean="0"/>
              <a:t>. Наложив жгут, </a:t>
            </a:r>
            <a:r>
              <a:rPr lang="ru-RU" sz="1600" i="1" dirty="0"/>
              <a:t>необходимо немедленно вызвать бригаду скорой медицинской помощи и находится до их приезда рядом с пострадавшим..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8942" y="599972"/>
            <a:ext cx="33449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Признаки артериального </a:t>
            </a:r>
            <a:b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кровотечения: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Кровотечение,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пульсирует </a:t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ритм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ударами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сердца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Артериальная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кровь имеет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ярко-алый цвет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37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87" y="4554823"/>
            <a:ext cx="4494295" cy="1962441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5" name="Прямоугольник 24"/>
          <p:cNvSpPr/>
          <p:nvPr/>
        </p:nvSpPr>
        <p:spPr>
          <a:xfrm>
            <a:off x="134528" y="98013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ВЕНОЗНОЕ КРОВОТЕЧЕНИЕ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535" b="94920" l="0" r="100000">
                        <a14:foregroundMark x1="52000" y1="86096" x2="56889" y2="8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40" t="51337" r="540" b="6847"/>
          <a:stretch/>
        </p:blipFill>
        <p:spPr>
          <a:xfrm flipH="1">
            <a:off x="3563937" y="616783"/>
            <a:ext cx="3497605" cy="121555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44759" y="2925107"/>
            <a:ext cx="6706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Венозное кровотечение можно остановить сделав </a:t>
            </a:r>
            <a:r>
              <a:rPr lang="ru-RU" sz="1600" i="1" dirty="0"/>
              <a:t>правильную перевязку. Поврежденную конечность поднимают вверх, чтобы уменьшить кровоток</a:t>
            </a:r>
            <a:r>
              <a:rPr lang="ru-RU" sz="1600" i="1" dirty="0" smtClean="0"/>
              <a:t>. На </a:t>
            </a:r>
            <a:r>
              <a:rPr lang="ru-RU" sz="1600" i="1" dirty="0"/>
              <a:t>рану </a:t>
            </a:r>
            <a:r>
              <a:rPr lang="ru-RU" sz="1600" i="1" dirty="0" smtClean="0"/>
              <a:t>необходимо наложить </a:t>
            </a:r>
            <a:r>
              <a:rPr lang="ru-RU" sz="1600" i="1" dirty="0"/>
              <a:t>плотный тампон из </a:t>
            </a:r>
            <a:r>
              <a:rPr lang="ru-RU" sz="1600" i="1" dirty="0" smtClean="0"/>
              <a:t>бинта </a:t>
            </a:r>
            <a:r>
              <a:rPr lang="ru-RU" sz="1600" i="1" dirty="0"/>
              <a:t>или марли, </a:t>
            </a:r>
            <a:r>
              <a:rPr lang="ru-RU" sz="1600" i="1" dirty="0" smtClean="0"/>
              <a:t>а поверх </a:t>
            </a:r>
            <a:r>
              <a:rPr lang="ru-RU" sz="1600" i="1" dirty="0"/>
              <a:t>него сделать давящую повязку. 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За </a:t>
            </a:r>
            <a:r>
              <a:rPr lang="ru-RU" sz="1600" i="1" dirty="0"/>
              <a:t>неимением этих материалов можно </a:t>
            </a:r>
            <a:r>
              <a:rPr lang="ru-RU" sz="1600" i="1" dirty="0" smtClean="0"/>
              <a:t>использовать </a:t>
            </a:r>
            <a:r>
              <a:rPr lang="ru-RU" sz="1600" i="1" dirty="0"/>
              <a:t>и чистый носовой платок</a:t>
            </a:r>
            <a:r>
              <a:rPr lang="ru-RU" sz="1600" i="1" dirty="0" smtClean="0"/>
              <a:t>.</a:t>
            </a:r>
            <a:endParaRPr lang="ru-RU" sz="16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9157" y="498123"/>
            <a:ext cx="33591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Признаки венозного кровотечения: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Темный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цвет крови.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Кровь течет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непрерывной равномерной струей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или </a:t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очень слабой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пульсацией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надавливании в область раны кровотечение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уменьшается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67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8931</TotalTime>
  <Words>818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微软雅黑</vt:lpstr>
      <vt:lpstr>Microsoft YaHei UI</vt:lpstr>
      <vt:lpstr>Arial</vt:lpstr>
      <vt:lpstr>Calibri</vt:lpstr>
      <vt:lpstr>Calibri Light</vt:lpstr>
      <vt:lpstr>Segoe UI</vt:lpstr>
      <vt:lpstr>Segoe UI Black</vt:lpstr>
      <vt:lpstr>Segoe UI Semibold</vt:lpstr>
      <vt:lpstr>Wingdings</vt:lpstr>
      <vt:lpstr>Тема Office</vt:lpstr>
      <vt:lpstr>ОКАЗАНИЕ ПЕРВОЙ ПОМОЩИ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Windows User</cp:lastModifiedBy>
  <cp:revision>300</cp:revision>
  <dcterms:created xsi:type="dcterms:W3CDTF">2019-08-19T07:52:16Z</dcterms:created>
  <dcterms:modified xsi:type="dcterms:W3CDTF">2021-10-07T06:01:50Z</dcterms:modified>
</cp:coreProperties>
</file>