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79" r:id="rId2"/>
    <p:sldId id="258" r:id="rId3"/>
    <p:sldId id="274" r:id="rId4"/>
    <p:sldId id="280" r:id="rId5"/>
    <p:sldId id="349" r:id="rId6"/>
    <p:sldId id="281" r:id="rId7"/>
    <p:sldId id="282" r:id="rId8"/>
    <p:sldId id="347" r:id="rId9"/>
    <p:sldId id="284" r:id="rId10"/>
    <p:sldId id="283" r:id="rId11"/>
    <p:sldId id="348" r:id="rId12"/>
    <p:sldId id="350" r:id="rId13"/>
    <p:sldId id="351" r:id="rId14"/>
    <p:sldId id="285" r:id="rId15"/>
    <p:sldId id="353" r:id="rId16"/>
    <p:sldId id="354" r:id="rId17"/>
    <p:sldId id="355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28" userDrawn="1">
          <p15:clr>
            <a:srgbClr val="A4A3A4"/>
          </p15:clr>
        </p15:guide>
        <p15:guide id="2" pos="224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drew Efimovsky" initials="AE" lastIdx="3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BAA"/>
    <a:srgbClr val="D12023"/>
    <a:srgbClr val="00B050"/>
    <a:srgbClr val="D7181E"/>
    <a:srgbClr val="FFCCCC"/>
    <a:srgbClr val="FFFF99"/>
    <a:srgbClr val="B3CEE5"/>
    <a:srgbClr val="CCFF99"/>
    <a:srgbClr val="FFCC99"/>
    <a:srgbClr val="F3A6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62" autoAdjust="0"/>
    <p:restoredTop sz="96830" autoAdjust="0"/>
  </p:normalViewPr>
  <p:slideViewPr>
    <p:cSldViewPr snapToGrid="0" showGuides="1">
      <p:cViewPr varScale="1">
        <p:scale>
          <a:sx n="69" d="100"/>
          <a:sy n="69" d="100"/>
        </p:scale>
        <p:origin x="1302" y="66"/>
      </p:cViewPr>
      <p:guideLst>
        <p:guide orient="horz" pos="2228"/>
        <p:guide pos="2245"/>
      </p:guideLst>
    </p:cSldViewPr>
  </p:slideViewPr>
  <p:outlineViewPr>
    <p:cViewPr>
      <p:scale>
        <a:sx n="33" d="100"/>
        <a:sy n="33" d="100"/>
      </p:scale>
      <p:origin x="0" y="-1107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37596"/>
    </p:cViewPr>
  </p:sorterViewPr>
  <p:notesViewPr>
    <p:cSldViewPr snapToGrid="0" showGuides="1">
      <p:cViewPr varScale="1">
        <p:scale>
          <a:sx n="97" d="100"/>
          <a:sy n="97" d="100"/>
        </p:scale>
        <p:origin x="648" y="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F58752-EDA5-40AB-A891-727AA1C2B917}" type="datetimeFigureOut">
              <a:rPr lang="ru-RU" smtClean="0"/>
              <a:t>07.10.2021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344027-2C1F-4C73-9A78-FE4A005618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16646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A3E3B-5340-48C2-BBF1-E251CA96180E}" type="datetimeFigureOut">
              <a:rPr lang="ru-RU" smtClean="0"/>
              <a:t>07.10.2021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2719E-75ED-4A60-9985-4C4236D7FE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213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A3E3B-5340-48C2-BBF1-E251CA96180E}" type="datetimeFigureOut">
              <a:rPr lang="ru-RU" smtClean="0"/>
              <a:t>07.10.2021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2719E-75ED-4A60-9985-4C4236D7FE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49731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A3E3B-5340-48C2-BBF1-E251CA96180E}" type="datetimeFigureOut">
              <a:rPr lang="ru-RU" smtClean="0"/>
              <a:t>07.10.2021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2719E-75ED-4A60-9985-4C4236D7FE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76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A3E3B-5340-48C2-BBF1-E251CA96180E}" type="datetimeFigureOut">
              <a:rPr lang="ru-RU" smtClean="0"/>
              <a:t>07.10.2021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2719E-75ED-4A60-9985-4C4236D7FE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51062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A3E3B-5340-48C2-BBF1-E251CA96180E}" type="datetimeFigureOut">
              <a:rPr lang="ru-RU" smtClean="0"/>
              <a:t>07.10.2021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2719E-75ED-4A60-9985-4C4236D7FE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7971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A3E3B-5340-48C2-BBF1-E251CA96180E}" type="datetimeFigureOut">
              <a:rPr lang="ru-RU" smtClean="0"/>
              <a:t>07.10.2021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2719E-75ED-4A60-9985-4C4236D7FE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14595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A3E3B-5340-48C2-BBF1-E251CA96180E}" type="datetimeFigureOut">
              <a:rPr lang="ru-RU" smtClean="0"/>
              <a:t>07.10.2021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2719E-75ED-4A60-9985-4C4236D7FE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65928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A3E3B-5340-48C2-BBF1-E251CA96180E}" type="datetimeFigureOut">
              <a:rPr lang="ru-RU" smtClean="0"/>
              <a:t>07.10.2021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2719E-75ED-4A60-9985-4C4236D7FE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91667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A3E3B-5340-48C2-BBF1-E251CA96180E}" type="datetimeFigureOut">
              <a:rPr lang="ru-RU" smtClean="0"/>
              <a:t>07.10.2021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2719E-75ED-4A60-9985-4C4236D7FE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6119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A3E3B-5340-48C2-BBF1-E251CA96180E}" type="datetimeFigureOut">
              <a:rPr lang="ru-RU" smtClean="0"/>
              <a:t>07.10.2021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2719E-75ED-4A60-9985-4C4236D7FE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2828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A3E3B-5340-48C2-BBF1-E251CA96180E}" type="datetimeFigureOut">
              <a:rPr lang="ru-RU" smtClean="0"/>
              <a:t>07.10.2021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2719E-75ED-4A60-9985-4C4236D7FE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203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3A3E3B-5340-48C2-BBF1-E251CA96180E}" type="datetimeFigureOut">
              <a:rPr lang="ru-RU" smtClean="0"/>
              <a:t>07.10.2021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2719E-75ED-4A60-9985-4C4236D7FE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1664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2.pn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12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7152770" y="1"/>
            <a:ext cx="1999211" cy="6857999"/>
          </a:xfrm>
          <a:prstGeom prst="rect">
            <a:avLst/>
          </a:prstGeom>
          <a:solidFill>
            <a:srgbClr val="005BAA"/>
          </a:solidFill>
          <a:ln>
            <a:noFill/>
          </a:ln>
          <a:effectLst>
            <a:glow rad="25400">
              <a:schemeClr val="tx1">
                <a:lumMod val="50000"/>
                <a:lumOff val="5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994" y="367314"/>
            <a:ext cx="1816760" cy="14983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7" name="Овал 16"/>
          <p:cNvSpPr/>
          <p:nvPr/>
        </p:nvSpPr>
        <p:spPr>
          <a:xfrm>
            <a:off x="6392035" y="4093320"/>
            <a:ext cx="2664000" cy="2664000"/>
          </a:xfrm>
          <a:prstGeom prst="ellipse">
            <a:avLst/>
          </a:prstGeom>
          <a:solidFill>
            <a:schemeClr val="bg1"/>
          </a:solidFill>
          <a:ln w="76200">
            <a:noFill/>
          </a:ln>
          <a:effectLst>
            <a:glow rad="25400">
              <a:schemeClr val="tx1">
                <a:lumMod val="50000"/>
                <a:lumOff val="50000"/>
                <a:alpha val="39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6572035" y="4273320"/>
            <a:ext cx="2304000" cy="2304000"/>
          </a:xfrm>
          <a:prstGeom prst="ellipse">
            <a:avLst/>
          </a:prstGeom>
          <a:solidFill>
            <a:srgbClr val="005BAA"/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825" y="4774883"/>
            <a:ext cx="1696419" cy="1327632"/>
          </a:xfrm>
          <a:prstGeom prst="rect">
            <a:avLst/>
          </a:prstGeom>
          <a:ln>
            <a:noFill/>
          </a:ln>
          <a:effectLst>
            <a:glow rad="25400">
              <a:schemeClr val="tx1">
                <a:lumMod val="50000"/>
                <a:lumOff val="50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2" name="Заголовок 21"/>
          <p:cNvSpPr>
            <a:spLocks noGrp="1"/>
          </p:cNvSpPr>
          <p:nvPr>
            <p:ph type="ctrTitle"/>
          </p:nvPr>
        </p:nvSpPr>
        <p:spPr>
          <a:xfrm>
            <a:off x="-2" y="0"/>
            <a:ext cx="7152770" cy="6858000"/>
          </a:xfrm>
        </p:spPr>
        <p:txBody>
          <a:bodyPr anchor="ctr">
            <a:normAutofit/>
          </a:bodyPr>
          <a:lstStyle/>
          <a:p>
            <a:r>
              <a:rPr lang="ru-RU" b="1" dirty="0">
                <a:solidFill>
                  <a:srgbClr val="005B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ea typeface="Microsoft YaHei UI" panose="020B0503020204020204" pitchFamily="34" charset="-122"/>
                <a:cs typeface="Segoe UI Semibold" panose="020B0702040204020203" pitchFamily="34" charset="0"/>
              </a:rPr>
              <a:t>ИСТОРИЯ </a:t>
            </a:r>
            <a:br>
              <a:rPr lang="ru-RU" b="1" dirty="0">
                <a:solidFill>
                  <a:srgbClr val="005B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ea typeface="Microsoft YaHei UI" panose="020B0503020204020204" pitchFamily="34" charset="-122"/>
                <a:cs typeface="Segoe UI Semibold" panose="020B0702040204020203" pitchFamily="34" charset="0"/>
              </a:rPr>
            </a:br>
            <a:r>
              <a:rPr lang="ru-RU" b="1" dirty="0" smtClean="0">
                <a:solidFill>
                  <a:srgbClr val="005B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ea typeface="Microsoft YaHei UI" panose="020B0503020204020204" pitchFamily="34" charset="-122"/>
                <a:cs typeface="Segoe UI Semibold" panose="020B0702040204020203" pitchFamily="34" charset="0"/>
              </a:rPr>
              <a:t>ЮИД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09906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631" y="4390845"/>
            <a:ext cx="1909322" cy="175056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38858" y="5243605"/>
            <a:ext cx="629802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Segoe UI" panose="020B0502040204020203" pitchFamily="34" charset="0"/>
                <a:cs typeface="Segoe UI" panose="020B0502040204020203" pitchFamily="34" charset="0"/>
              </a:rPr>
              <a:t>Владельцу </a:t>
            </a:r>
            <a:r>
              <a:rPr lang="ru-RU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велосипеда, достигшему 14-летнего возраста, выдавалось </a:t>
            </a:r>
            <a:r>
              <a:rPr lang="ru-RU" sz="2000" dirty="0">
                <a:latin typeface="Segoe UI" panose="020B0502040204020203" pitchFamily="34" charset="0"/>
                <a:cs typeface="Segoe UI" panose="020B0502040204020203" pitchFamily="34" charset="0"/>
              </a:rPr>
              <a:t>на руки специальное удостоверение на право управления </a:t>
            </a:r>
            <a:r>
              <a:rPr lang="ru-RU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ru-RU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велосипедом.</a:t>
            </a:r>
            <a:endParaRPr lang="ru-RU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71109" y="128410"/>
            <a:ext cx="64335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5BAA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ТРАНСПОРТНОЕ СРЕДСТВО ЮИДОВЦА – ВЕЛОСИПЕД</a:t>
            </a:r>
            <a:endParaRPr lang="ru-RU" dirty="0">
              <a:solidFill>
                <a:srgbClr val="005BAA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446" y="650037"/>
            <a:ext cx="5044379" cy="24836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46" y="2569637"/>
            <a:ext cx="5057626" cy="24836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5" name="Группа 14"/>
          <p:cNvGrpSpPr/>
          <p:nvPr/>
        </p:nvGrpSpPr>
        <p:grpSpPr>
          <a:xfrm>
            <a:off x="6392035" y="1"/>
            <a:ext cx="2754000" cy="6857999"/>
            <a:chOff x="6392035" y="1"/>
            <a:chExt cx="2754000" cy="6857999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7146824" y="1"/>
              <a:ext cx="1999211" cy="6857999"/>
            </a:xfrm>
            <a:prstGeom prst="rect">
              <a:avLst/>
            </a:prstGeom>
            <a:solidFill>
              <a:srgbClr val="005BAA"/>
            </a:solidFill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3994" y="367314"/>
              <a:ext cx="1816760" cy="149837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8" name="Овал 17"/>
            <p:cNvSpPr/>
            <p:nvPr/>
          </p:nvSpPr>
          <p:spPr>
            <a:xfrm>
              <a:off x="6392035" y="4093320"/>
              <a:ext cx="2664000" cy="2664000"/>
            </a:xfrm>
            <a:prstGeom prst="ellipse">
              <a:avLst/>
            </a:prstGeom>
            <a:solidFill>
              <a:schemeClr val="bg1"/>
            </a:solidFill>
            <a:ln w="76200">
              <a:noFill/>
            </a:ln>
            <a:effectLst>
              <a:glow rad="25400">
                <a:schemeClr val="tx1">
                  <a:lumMod val="50000"/>
                  <a:lumOff val="50000"/>
                  <a:alpha val="39000"/>
                </a:schemeClr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Овал 18"/>
            <p:cNvSpPr/>
            <p:nvPr/>
          </p:nvSpPr>
          <p:spPr>
            <a:xfrm>
              <a:off x="6572035" y="4273320"/>
              <a:ext cx="2304000" cy="2304000"/>
            </a:xfrm>
            <a:prstGeom prst="ellipse">
              <a:avLst/>
            </a:prstGeom>
            <a:solidFill>
              <a:srgbClr val="005BAA"/>
            </a:solidFill>
            <a:ln w="762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5825" y="4774883"/>
              <a:ext cx="1696419" cy="1327632"/>
            </a:xfrm>
            <a:prstGeom prst="rect">
              <a:avLst/>
            </a:prstGeom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345522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631" y="4390845"/>
            <a:ext cx="1909322" cy="175056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788657" y="154142"/>
            <a:ext cx="427288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Segoe UI" panose="020B0502040204020203" pitchFamily="34" charset="0"/>
                <a:cs typeface="Segoe UI" panose="020B0502040204020203" pitchFamily="34" charset="0"/>
              </a:rPr>
              <a:t>Движение ЮИД росло и развивалось. </a:t>
            </a:r>
            <a:r>
              <a:rPr lang="ru-RU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ru-RU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С </a:t>
            </a:r>
            <a:r>
              <a:rPr lang="ru-RU" sz="1600" dirty="0">
                <a:latin typeface="Segoe UI" panose="020B0502040204020203" pitchFamily="34" charset="0"/>
                <a:cs typeface="Segoe UI" panose="020B0502040204020203" pitchFamily="34" charset="0"/>
              </a:rPr>
              <a:t>2002 году команды ЮИД России </a:t>
            </a:r>
            <a:r>
              <a:rPr lang="ru-RU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принимают </a:t>
            </a:r>
            <a:r>
              <a:rPr lang="ru-RU" sz="1600" dirty="0">
                <a:latin typeface="Segoe UI" panose="020B0502040204020203" pitchFamily="34" charset="0"/>
                <a:cs typeface="Segoe UI" panose="020B0502040204020203" pitchFamily="34" charset="0"/>
              </a:rPr>
              <a:t>участие в </a:t>
            </a:r>
            <a:r>
              <a:rPr lang="ru-RU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Европейском образовательном конкурсе </a:t>
            </a:r>
            <a:r>
              <a:rPr lang="ru-RU" sz="1600" dirty="0">
                <a:latin typeface="Segoe UI" panose="020B0502040204020203" pitchFamily="34" charset="0"/>
                <a:cs typeface="Segoe UI" panose="020B0502040204020203" pitchFamily="34" charset="0"/>
              </a:rPr>
              <a:t>по правилам дорожного движения для </a:t>
            </a:r>
            <a:r>
              <a:rPr lang="ru-RU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детей и </a:t>
            </a:r>
            <a:r>
              <a:rPr lang="ru-RU" sz="1600" dirty="0">
                <a:latin typeface="Segoe UI" panose="020B0502040204020203" pitchFamily="34" charset="0"/>
                <a:cs typeface="Segoe UI" panose="020B0502040204020203" pitchFamily="34" charset="0"/>
              </a:rPr>
              <a:t>на протяжении последних нескольких лет ежегодно становится призером этих международных </a:t>
            </a:r>
            <a:r>
              <a:rPr lang="ru-RU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соревнований.</a:t>
            </a:r>
            <a:endParaRPr lang="ru-RU" sz="16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54" y="260164"/>
            <a:ext cx="2330603" cy="1605526"/>
          </a:xfrm>
          <a:prstGeom prst="rect">
            <a:avLst/>
          </a:prstGeom>
        </p:spPr>
      </p:pic>
      <p:grpSp>
        <p:nvGrpSpPr>
          <p:cNvPr id="13" name="Группа 12"/>
          <p:cNvGrpSpPr/>
          <p:nvPr/>
        </p:nvGrpSpPr>
        <p:grpSpPr>
          <a:xfrm>
            <a:off x="6392035" y="1"/>
            <a:ext cx="2754000" cy="6857999"/>
            <a:chOff x="6392035" y="1"/>
            <a:chExt cx="2754000" cy="6857999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7146824" y="1"/>
              <a:ext cx="1999211" cy="6857999"/>
            </a:xfrm>
            <a:prstGeom prst="rect">
              <a:avLst/>
            </a:prstGeom>
            <a:solidFill>
              <a:srgbClr val="005BAA"/>
            </a:solidFill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3994" y="367314"/>
              <a:ext cx="1816760" cy="149837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6" name="Овал 15"/>
            <p:cNvSpPr/>
            <p:nvPr/>
          </p:nvSpPr>
          <p:spPr>
            <a:xfrm>
              <a:off x="6392035" y="4093320"/>
              <a:ext cx="2664000" cy="2664000"/>
            </a:xfrm>
            <a:prstGeom prst="ellipse">
              <a:avLst/>
            </a:prstGeom>
            <a:solidFill>
              <a:schemeClr val="bg1"/>
            </a:solidFill>
            <a:ln w="76200">
              <a:noFill/>
            </a:ln>
            <a:effectLst>
              <a:glow rad="25400">
                <a:schemeClr val="tx1">
                  <a:lumMod val="50000"/>
                  <a:lumOff val="50000"/>
                  <a:alpha val="39000"/>
                </a:schemeClr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Овал 16"/>
            <p:cNvSpPr/>
            <p:nvPr/>
          </p:nvSpPr>
          <p:spPr>
            <a:xfrm>
              <a:off x="6572035" y="4273320"/>
              <a:ext cx="2304000" cy="2304000"/>
            </a:xfrm>
            <a:prstGeom prst="ellipse">
              <a:avLst/>
            </a:prstGeom>
            <a:solidFill>
              <a:srgbClr val="005BAA"/>
            </a:solidFill>
            <a:ln w="762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5825" y="4774883"/>
              <a:ext cx="1696419" cy="1327632"/>
            </a:xfrm>
            <a:prstGeom prst="rect">
              <a:avLst/>
            </a:prstGeom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42"/>
          <a:stretch/>
        </p:blipFill>
        <p:spPr>
          <a:xfrm>
            <a:off x="1005309" y="3357283"/>
            <a:ext cx="5206726" cy="33137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1" name="Прямоугольник 20"/>
          <p:cNvSpPr/>
          <p:nvPr/>
        </p:nvSpPr>
        <p:spPr>
          <a:xfrm>
            <a:off x="280755" y="2199304"/>
            <a:ext cx="668606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В </a:t>
            </a:r>
            <a:r>
              <a:rPr lang="ru-RU" sz="1600" dirty="0">
                <a:latin typeface="Segoe UI" panose="020B0502040204020203" pitchFamily="34" charset="0"/>
                <a:cs typeface="Segoe UI" panose="020B0502040204020203" pitchFamily="34" charset="0"/>
              </a:rPr>
              <a:t>2010, </a:t>
            </a:r>
            <a:r>
              <a:rPr lang="ru-RU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2011, 2015 и 2018 </a:t>
            </a:r>
            <a:r>
              <a:rPr lang="ru-RU" sz="1600" dirty="0">
                <a:latin typeface="Segoe UI" panose="020B0502040204020203" pitchFamily="34" charset="0"/>
                <a:cs typeface="Segoe UI" panose="020B0502040204020203" pitchFamily="34" charset="0"/>
              </a:rPr>
              <a:t>годах российские </a:t>
            </a:r>
            <a:r>
              <a:rPr lang="ru-RU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юидовцы</a:t>
            </a:r>
            <a:r>
              <a:rPr lang="ru-RU" sz="1600" dirty="0">
                <a:latin typeface="Segoe UI" panose="020B0502040204020203" pitchFamily="34" charset="0"/>
                <a:cs typeface="Segoe UI" panose="020B0502040204020203" pitchFamily="34" charset="0"/>
              </a:rPr>
              <a:t> поднимались на высшую ступень пьедестала, завоевав золотые медали; еще </a:t>
            </a:r>
            <a:r>
              <a:rPr lang="ru-RU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четырежды </a:t>
            </a:r>
            <a:r>
              <a:rPr lang="ru-RU" sz="1600" dirty="0">
                <a:latin typeface="Segoe UI" panose="020B0502040204020203" pitchFamily="34" charset="0"/>
                <a:cs typeface="Segoe UI" panose="020B0502040204020203" pitchFamily="34" charset="0"/>
              </a:rPr>
              <a:t>становились серебряными призерами европейского конкурса.</a:t>
            </a:r>
          </a:p>
        </p:txBody>
      </p:sp>
    </p:spTree>
    <p:extLst>
      <p:ext uri="{BB962C8B-B14F-4D97-AF65-F5344CB8AC3E}">
        <p14:creationId xmlns:p14="http://schemas.microsoft.com/office/powerpoint/2010/main" val="3789512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631" y="4390845"/>
            <a:ext cx="1909322" cy="175056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788657" y="154142"/>
            <a:ext cx="427288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Segoe UI" panose="020B0502040204020203" pitchFamily="34" charset="0"/>
                <a:cs typeface="Segoe UI" panose="020B0502040204020203" pitchFamily="34" charset="0"/>
              </a:rPr>
              <a:t>В </a:t>
            </a:r>
            <a:r>
              <a:rPr lang="ru-RU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2015 </a:t>
            </a:r>
            <a:r>
              <a:rPr lang="ru-RU" sz="1600" dirty="0">
                <a:latin typeface="Segoe UI" panose="020B0502040204020203" pitchFamily="34" charset="0"/>
                <a:cs typeface="Segoe UI" panose="020B0502040204020203" pitchFamily="34" charset="0"/>
              </a:rPr>
              <a:t>году </a:t>
            </a:r>
            <a:r>
              <a:rPr lang="ru-RU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30-й </a:t>
            </a:r>
            <a:r>
              <a:rPr lang="ru-RU" sz="1600" dirty="0">
                <a:latin typeface="Segoe UI" panose="020B0502040204020203" pitchFamily="34" charset="0"/>
                <a:cs typeface="Segoe UI" panose="020B0502040204020203" pitchFamily="34" charset="0"/>
              </a:rPr>
              <a:t>Европейский образовательный конкурс Международной автомобильной федерации (FIA) по изучению и соблюдению Правил дорожного движения прошел в столице Австрии Вене</a:t>
            </a:r>
            <a:r>
              <a:rPr lang="ru-RU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. Принимавшие в нем участие российские </a:t>
            </a:r>
            <a:r>
              <a:rPr lang="ru-RU" sz="1600" dirty="0">
                <a:latin typeface="Segoe UI" panose="020B0502040204020203" pitchFamily="34" charset="0"/>
                <a:cs typeface="Segoe UI" panose="020B0502040204020203" pitchFamily="34" charset="0"/>
              </a:rPr>
              <a:t>команды </a:t>
            </a:r>
            <a:r>
              <a:rPr lang="ru-RU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заняли: юные </a:t>
            </a:r>
            <a:r>
              <a:rPr lang="ru-RU" sz="1600" dirty="0">
                <a:latin typeface="Segoe UI" panose="020B0502040204020203" pitchFamily="34" charset="0"/>
                <a:cs typeface="Segoe UI" panose="020B0502040204020203" pitchFamily="34" charset="0"/>
              </a:rPr>
              <a:t>инспекторы из Татарстана </a:t>
            </a:r>
            <a:r>
              <a:rPr lang="ru-RU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- </a:t>
            </a:r>
            <a:r>
              <a:rPr lang="ru-RU" sz="1600" dirty="0">
                <a:latin typeface="Segoe UI" panose="020B0502040204020203" pitchFamily="34" charset="0"/>
                <a:cs typeface="Segoe UI" panose="020B0502040204020203" pitchFamily="34" charset="0"/>
              </a:rPr>
              <a:t>1 </a:t>
            </a:r>
            <a:r>
              <a:rPr lang="ru-RU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место, а </a:t>
            </a:r>
            <a:r>
              <a:rPr lang="ru-RU" sz="1600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ЮИДовцы</a:t>
            </a:r>
            <a:r>
              <a:rPr lang="ru-RU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1600" dirty="0">
                <a:latin typeface="Segoe UI" panose="020B0502040204020203" pitchFamily="34" charset="0"/>
                <a:cs typeface="Segoe UI" panose="020B0502040204020203" pitchFamily="34" charset="0"/>
              </a:rPr>
              <a:t>из Липецкой области – 2 </a:t>
            </a:r>
            <a:r>
              <a:rPr lang="ru-RU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место. </a:t>
            </a:r>
            <a:endParaRPr lang="ru-RU" sz="16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54" y="260164"/>
            <a:ext cx="2330603" cy="1605526"/>
          </a:xfrm>
          <a:prstGeom prst="rect">
            <a:avLst/>
          </a:prstGeom>
        </p:spPr>
      </p:pic>
      <p:grpSp>
        <p:nvGrpSpPr>
          <p:cNvPr id="13" name="Группа 12"/>
          <p:cNvGrpSpPr/>
          <p:nvPr/>
        </p:nvGrpSpPr>
        <p:grpSpPr>
          <a:xfrm>
            <a:off x="6392035" y="1"/>
            <a:ext cx="2754000" cy="6857999"/>
            <a:chOff x="6392035" y="1"/>
            <a:chExt cx="2754000" cy="6857999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7146824" y="1"/>
              <a:ext cx="1999211" cy="6857999"/>
            </a:xfrm>
            <a:prstGeom prst="rect">
              <a:avLst/>
            </a:prstGeom>
            <a:solidFill>
              <a:srgbClr val="005BAA"/>
            </a:solidFill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3994" y="367314"/>
              <a:ext cx="1816760" cy="149837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6" name="Овал 15"/>
            <p:cNvSpPr/>
            <p:nvPr/>
          </p:nvSpPr>
          <p:spPr>
            <a:xfrm>
              <a:off x="6392035" y="4093320"/>
              <a:ext cx="2664000" cy="2664000"/>
            </a:xfrm>
            <a:prstGeom prst="ellipse">
              <a:avLst/>
            </a:prstGeom>
            <a:solidFill>
              <a:schemeClr val="bg1"/>
            </a:solidFill>
            <a:ln w="76200">
              <a:noFill/>
            </a:ln>
            <a:effectLst>
              <a:glow rad="25400">
                <a:schemeClr val="tx1">
                  <a:lumMod val="50000"/>
                  <a:lumOff val="50000"/>
                  <a:alpha val="39000"/>
                </a:schemeClr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Овал 16"/>
            <p:cNvSpPr/>
            <p:nvPr/>
          </p:nvSpPr>
          <p:spPr>
            <a:xfrm>
              <a:off x="6572035" y="4273320"/>
              <a:ext cx="2304000" cy="2304000"/>
            </a:xfrm>
            <a:prstGeom prst="ellipse">
              <a:avLst/>
            </a:prstGeom>
            <a:solidFill>
              <a:srgbClr val="005BAA"/>
            </a:solidFill>
            <a:ln w="762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5825" y="4774883"/>
              <a:ext cx="1696419" cy="1327632"/>
            </a:xfrm>
            <a:prstGeom prst="rect">
              <a:avLst/>
            </a:prstGeom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pic>
        <p:nvPicPr>
          <p:cNvPr id="20" name="Рисунок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47" y="2746192"/>
            <a:ext cx="5358806" cy="35569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49966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631" y="4390845"/>
            <a:ext cx="1909322" cy="175056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788657" y="154142"/>
            <a:ext cx="4272885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Segoe UI" panose="020B0502040204020203" pitchFamily="34" charset="0"/>
                <a:cs typeface="Segoe UI" panose="020B0502040204020203" pitchFamily="34" charset="0"/>
              </a:rPr>
              <a:t>В </a:t>
            </a:r>
            <a:r>
              <a:rPr lang="ru-RU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2018 </a:t>
            </a:r>
            <a:r>
              <a:rPr lang="ru-RU" sz="1600" dirty="0">
                <a:latin typeface="Segoe UI" panose="020B0502040204020203" pitchFamily="34" charset="0"/>
                <a:cs typeface="Segoe UI" panose="020B0502040204020203" pitchFamily="34" charset="0"/>
              </a:rPr>
              <a:t>году в конкурсе приняли участие 24 команды из 23 стран, впервые участвовала команда Азербайджана и представители Туниса. По итогам соревнований первое место завоевала команда Российской автомобильной федерации (РАФ), которую представляли школьники из Тюменской области. </a:t>
            </a:r>
            <a:r>
              <a:rPr lang="ru-RU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Также второе место присуждено </a:t>
            </a:r>
            <a:r>
              <a:rPr lang="ru-RU" sz="1600" dirty="0">
                <a:latin typeface="Segoe UI" panose="020B0502040204020203" pitchFamily="34" charset="0"/>
                <a:cs typeface="Segoe UI" panose="020B0502040204020203" pitchFamily="34" charset="0"/>
              </a:rPr>
              <a:t>команде Всероссийского общества автомобилистов (ВОА), в составе которой выступали школьники из Татарстана.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54" y="260164"/>
            <a:ext cx="2330603" cy="1605526"/>
          </a:xfrm>
          <a:prstGeom prst="rect">
            <a:avLst/>
          </a:prstGeom>
        </p:spPr>
      </p:pic>
      <p:grpSp>
        <p:nvGrpSpPr>
          <p:cNvPr id="13" name="Группа 12"/>
          <p:cNvGrpSpPr/>
          <p:nvPr/>
        </p:nvGrpSpPr>
        <p:grpSpPr>
          <a:xfrm>
            <a:off x="6392035" y="1"/>
            <a:ext cx="2754000" cy="6857999"/>
            <a:chOff x="6392035" y="1"/>
            <a:chExt cx="2754000" cy="6857999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7146824" y="1"/>
              <a:ext cx="1999211" cy="6857999"/>
            </a:xfrm>
            <a:prstGeom prst="rect">
              <a:avLst/>
            </a:prstGeom>
            <a:solidFill>
              <a:srgbClr val="005BAA"/>
            </a:solidFill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3994" y="367314"/>
              <a:ext cx="1816760" cy="149837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6" name="Овал 15"/>
            <p:cNvSpPr/>
            <p:nvPr/>
          </p:nvSpPr>
          <p:spPr>
            <a:xfrm>
              <a:off x="6392035" y="4093320"/>
              <a:ext cx="2664000" cy="2664000"/>
            </a:xfrm>
            <a:prstGeom prst="ellipse">
              <a:avLst/>
            </a:prstGeom>
            <a:solidFill>
              <a:schemeClr val="bg1"/>
            </a:solidFill>
            <a:ln w="76200">
              <a:noFill/>
            </a:ln>
            <a:effectLst>
              <a:glow rad="25400">
                <a:schemeClr val="tx1">
                  <a:lumMod val="50000"/>
                  <a:lumOff val="50000"/>
                  <a:alpha val="39000"/>
                </a:schemeClr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Овал 16"/>
            <p:cNvSpPr/>
            <p:nvPr/>
          </p:nvSpPr>
          <p:spPr>
            <a:xfrm>
              <a:off x="6572035" y="4273320"/>
              <a:ext cx="2304000" cy="2304000"/>
            </a:xfrm>
            <a:prstGeom prst="ellipse">
              <a:avLst/>
            </a:prstGeom>
            <a:solidFill>
              <a:srgbClr val="005BAA"/>
            </a:solidFill>
            <a:ln w="762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5825" y="4774883"/>
              <a:ext cx="1696419" cy="1327632"/>
            </a:xfrm>
            <a:prstGeom prst="rect">
              <a:avLst/>
            </a:prstGeom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5" t="10493"/>
          <a:stretch/>
        </p:blipFill>
        <p:spPr>
          <a:xfrm>
            <a:off x="853229" y="2954909"/>
            <a:ext cx="5276724" cy="36766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30927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631" y="4390845"/>
            <a:ext cx="1909322" cy="175056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82999" y="660796"/>
            <a:ext cx="687571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Segoe UI" panose="020B0502040204020203" pitchFamily="34" charset="0"/>
                <a:cs typeface="Segoe UI" panose="020B0502040204020203" pitchFamily="34" charset="0"/>
              </a:rPr>
              <a:t>О</a:t>
            </a:r>
            <a:r>
              <a:rPr lang="ru-RU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тряды </a:t>
            </a:r>
            <a:r>
              <a:rPr lang="ru-RU" sz="2000" dirty="0">
                <a:latin typeface="Segoe UI" panose="020B0502040204020203" pitchFamily="34" charset="0"/>
                <a:cs typeface="Segoe UI" panose="020B0502040204020203" pitchFamily="34" charset="0"/>
              </a:rPr>
              <a:t>юных инспекторов движения есть в каждом регионе России. Более </a:t>
            </a:r>
            <a:r>
              <a:rPr lang="ru-RU" sz="20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400 тысяч </a:t>
            </a:r>
            <a:r>
              <a:rPr lang="ru-RU" sz="2000" dirty="0">
                <a:latin typeface="Segoe UI" panose="020B0502040204020203" pitchFamily="34" charset="0"/>
                <a:cs typeface="Segoe UI" panose="020B0502040204020203" pitchFamily="34" charset="0"/>
              </a:rPr>
              <a:t>школьников по всей стране изучают правила дорожного движения, учатся управлять велосипедом и оказывать первую помощь пострадавшим в ДТП, участвуют в различных социально значимых акциях и мероприятиях </a:t>
            </a:r>
            <a:r>
              <a:rPr lang="ru-RU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Госавтоинспекции.</a:t>
            </a:r>
            <a:endParaRPr lang="ru-RU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43" t="31405" r="408" b="11791"/>
          <a:stretch/>
        </p:blipFill>
        <p:spPr>
          <a:xfrm>
            <a:off x="1" y="3004725"/>
            <a:ext cx="7158714" cy="38532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138513" y="128734"/>
            <a:ext cx="64335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005BAA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ЮИД СЕГОДНЯ</a:t>
            </a:r>
            <a:endParaRPr lang="ru-RU" sz="2000" dirty="0">
              <a:solidFill>
                <a:srgbClr val="005BAA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6392035" y="1"/>
            <a:ext cx="2754000" cy="6857999"/>
            <a:chOff x="6392035" y="1"/>
            <a:chExt cx="2754000" cy="6857999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7146824" y="1"/>
              <a:ext cx="1999211" cy="6857999"/>
            </a:xfrm>
            <a:prstGeom prst="rect">
              <a:avLst/>
            </a:prstGeom>
            <a:solidFill>
              <a:srgbClr val="005BAA"/>
            </a:solidFill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3994" y="367314"/>
              <a:ext cx="1816760" cy="149837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7" name="Овал 16"/>
            <p:cNvSpPr/>
            <p:nvPr/>
          </p:nvSpPr>
          <p:spPr>
            <a:xfrm>
              <a:off x="6392035" y="4093320"/>
              <a:ext cx="2664000" cy="2664000"/>
            </a:xfrm>
            <a:prstGeom prst="ellipse">
              <a:avLst/>
            </a:prstGeom>
            <a:solidFill>
              <a:schemeClr val="bg1"/>
            </a:solidFill>
            <a:ln w="76200">
              <a:noFill/>
            </a:ln>
            <a:effectLst>
              <a:glow rad="25400">
                <a:schemeClr val="tx1">
                  <a:lumMod val="50000"/>
                  <a:lumOff val="50000"/>
                  <a:alpha val="39000"/>
                </a:schemeClr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Овал 17"/>
            <p:cNvSpPr/>
            <p:nvPr/>
          </p:nvSpPr>
          <p:spPr>
            <a:xfrm>
              <a:off x="6572035" y="4273320"/>
              <a:ext cx="2304000" cy="2304000"/>
            </a:xfrm>
            <a:prstGeom prst="ellipse">
              <a:avLst/>
            </a:prstGeom>
            <a:solidFill>
              <a:srgbClr val="005BAA"/>
            </a:solidFill>
            <a:ln w="762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5825" y="4774883"/>
              <a:ext cx="1696419" cy="1327632"/>
            </a:xfrm>
            <a:prstGeom prst="rect">
              <a:avLst/>
            </a:prstGeom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739229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Скругленный прямоугольник 75"/>
          <p:cNvSpPr/>
          <p:nvPr/>
        </p:nvSpPr>
        <p:spPr>
          <a:xfrm>
            <a:off x="1881113" y="990123"/>
            <a:ext cx="4445008" cy="937022"/>
          </a:xfrm>
          <a:prstGeom prst="round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1"/>
          <p:cNvSpPr txBox="1">
            <a:spLocks noChangeArrowheads="1"/>
          </p:cNvSpPr>
          <p:nvPr/>
        </p:nvSpPr>
        <p:spPr bwMode="auto">
          <a:xfrm flipH="1">
            <a:off x="2455548" y="1040382"/>
            <a:ext cx="3644312" cy="83099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defRPr/>
            </a:pPr>
            <a:r>
              <a:rPr lang="ru-RU" altLang="zh-CN" sz="2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Отделение учебной работы</a:t>
            </a:r>
            <a:endParaRPr lang="en-US" altLang="zh-CN" sz="2400" kern="0" dirty="0">
              <a:latin typeface="Segoe UI" panose="020B0502040204020203" pitchFamily="34" charset="0"/>
              <a:ea typeface="微软雅黑" pitchFamily="34" charset="-122"/>
              <a:cs typeface="Segoe UI" panose="020B0502040204020203" pitchFamily="34" charset="0"/>
            </a:endParaRPr>
          </a:p>
        </p:txBody>
      </p:sp>
      <p:sp>
        <p:nvSpPr>
          <p:cNvPr id="67" name="Прямоугольник 66"/>
          <p:cNvSpPr/>
          <p:nvPr/>
        </p:nvSpPr>
        <p:spPr>
          <a:xfrm>
            <a:off x="249960" y="109865"/>
            <a:ext cx="699403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000" dirty="0" smtClean="0">
                <a:solidFill>
                  <a:srgbClr val="005BAA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НАПРАВЛЕНИЯ ДЕЯТЕЛЬНОСТИ ЮИД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05BAA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grpSp>
        <p:nvGrpSpPr>
          <p:cNvPr id="59" name="Группа 58"/>
          <p:cNvGrpSpPr/>
          <p:nvPr/>
        </p:nvGrpSpPr>
        <p:grpSpPr>
          <a:xfrm>
            <a:off x="1601598" y="1067487"/>
            <a:ext cx="756781" cy="776788"/>
            <a:chOff x="3532039" y="6181178"/>
            <a:chExt cx="418849" cy="429922"/>
          </a:xfrm>
        </p:grpSpPr>
        <p:sp>
          <p:nvSpPr>
            <p:cNvPr id="54" name="Блок-схема: узел 53"/>
            <p:cNvSpPr/>
            <p:nvPr/>
          </p:nvSpPr>
          <p:spPr>
            <a:xfrm>
              <a:off x="3532039" y="6181178"/>
              <a:ext cx="418849" cy="429922"/>
            </a:xfrm>
            <a:prstGeom prst="flowChartConnector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3621602" y="6196035"/>
              <a:ext cx="239722" cy="3917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smtClean="0">
                  <a:solidFill>
                    <a:srgbClr val="C0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1</a:t>
              </a:r>
              <a:endParaRPr lang="ru-RU" sz="4000" dirty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</a:endParaRPr>
            </a:p>
          </p:txBody>
        </p:sp>
      </p:grpSp>
      <p:sp>
        <p:nvSpPr>
          <p:cNvPr id="30" name="Скругленный прямоугольник 29"/>
          <p:cNvSpPr/>
          <p:nvPr/>
        </p:nvSpPr>
        <p:spPr>
          <a:xfrm>
            <a:off x="1881113" y="2049803"/>
            <a:ext cx="4445008" cy="937022"/>
          </a:xfrm>
          <a:prstGeom prst="round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Box 11"/>
          <p:cNvSpPr txBox="1">
            <a:spLocks noChangeArrowheads="1"/>
          </p:cNvSpPr>
          <p:nvPr/>
        </p:nvSpPr>
        <p:spPr bwMode="auto">
          <a:xfrm flipH="1">
            <a:off x="2455547" y="2091625"/>
            <a:ext cx="3870573" cy="83099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defRPr/>
            </a:pPr>
            <a:r>
              <a:rPr lang="ru-RU" altLang="zh-CN" sz="2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Отделение информационной работы</a:t>
            </a:r>
            <a:endParaRPr lang="en-US" altLang="zh-CN" sz="2400" kern="0" dirty="0">
              <a:latin typeface="Segoe UI" panose="020B0502040204020203" pitchFamily="34" charset="0"/>
              <a:ea typeface="微软雅黑" pitchFamily="34" charset="-122"/>
              <a:cs typeface="Segoe UI" panose="020B0502040204020203" pitchFamily="34" charset="0"/>
            </a:endParaRPr>
          </a:p>
        </p:txBody>
      </p:sp>
      <p:grpSp>
        <p:nvGrpSpPr>
          <p:cNvPr id="32" name="Группа 31"/>
          <p:cNvGrpSpPr/>
          <p:nvPr/>
        </p:nvGrpSpPr>
        <p:grpSpPr>
          <a:xfrm>
            <a:off x="1601598" y="2127167"/>
            <a:ext cx="756781" cy="776788"/>
            <a:chOff x="3532039" y="6181178"/>
            <a:chExt cx="418849" cy="429922"/>
          </a:xfrm>
        </p:grpSpPr>
        <p:sp>
          <p:nvSpPr>
            <p:cNvPr id="33" name="Блок-схема: узел 32"/>
            <p:cNvSpPr/>
            <p:nvPr/>
          </p:nvSpPr>
          <p:spPr>
            <a:xfrm>
              <a:off x="3532039" y="6181178"/>
              <a:ext cx="418849" cy="429922"/>
            </a:xfrm>
            <a:prstGeom prst="flowChartConnector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608789" y="6196035"/>
              <a:ext cx="272548" cy="3917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smtClean="0">
                  <a:solidFill>
                    <a:srgbClr val="C0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2</a:t>
              </a:r>
              <a:endParaRPr lang="ru-RU" sz="4000" dirty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</a:endParaRPr>
            </a:p>
          </p:txBody>
        </p:sp>
      </p:grpSp>
      <p:sp>
        <p:nvSpPr>
          <p:cNvPr id="35" name="Скругленный прямоугольник 34"/>
          <p:cNvSpPr/>
          <p:nvPr/>
        </p:nvSpPr>
        <p:spPr>
          <a:xfrm>
            <a:off x="1881112" y="3103977"/>
            <a:ext cx="4445007" cy="937022"/>
          </a:xfrm>
          <a:prstGeom prst="round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TextBox 11"/>
          <p:cNvSpPr txBox="1">
            <a:spLocks noChangeArrowheads="1"/>
          </p:cNvSpPr>
          <p:nvPr/>
        </p:nvSpPr>
        <p:spPr bwMode="auto">
          <a:xfrm flipH="1">
            <a:off x="2478078" y="3146628"/>
            <a:ext cx="3848041" cy="83099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defRPr/>
            </a:pPr>
            <a:r>
              <a:rPr lang="ru-RU" altLang="zh-CN" sz="2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Отделение шефской работы</a:t>
            </a:r>
            <a:endParaRPr lang="en-US" altLang="zh-CN" sz="2400" kern="0" dirty="0">
              <a:latin typeface="Segoe UI" panose="020B0502040204020203" pitchFamily="34" charset="0"/>
              <a:ea typeface="微软雅黑" pitchFamily="34" charset="-122"/>
              <a:cs typeface="Segoe UI" panose="020B0502040204020203" pitchFamily="34" charset="0"/>
            </a:endParaRPr>
          </a:p>
        </p:txBody>
      </p:sp>
      <p:grpSp>
        <p:nvGrpSpPr>
          <p:cNvPr id="37" name="Группа 36"/>
          <p:cNvGrpSpPr/>
          <p:nvPr/>
        </p:nvGrpSpPr>
        <p:grpSpPr>
          <a:xfrm>
            <a:off x="1601598" y="3181341"/>
            <a:ext cx="756781" cy="776788"/>
            <a:chOff x="3532039" y="6181178"/>
            <a:chExt cx="418849" cy="429922"/>
          </a:xfrm>
        </p:grpSpPr>
        <p:sp>
          <p:nvSpPr>
            <p:cNvPr id="38" name="Блок-схема: узел 37"/>
            <p:cNvSpPr/>
            <p:nvPr/>
          </p:nvSpPr>
          <p:spPr>
            <a:xfrm>
              <a:off x="3532039" y="6181178"/>
              <a:ext cx="418849" cy="429922"/>
            </a:xfrm>
            <a:prstGeom prst="flowChartConnector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608789" y="6196035"/>
              <a:ext cx="272548" cy="3917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smtClean="0">
                  <a:solidFill>
                    <a:srgbClr val="C0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3</a:t>
              </a:r>
              <a:endParaRPr lang="ru-RU" sz="4000" dirty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</a:endParaRPr>
            </a:p>
          </p:txBody>
        </p:sp>
      </p:grpSp>
      <p:sp>
        <p:nvSpPr>
          <p:cNvPr id="40" name="Скругленный прямоугольник 39"/>
          <p:cNvSpPr/>
          <p:nvPr/>
        </p:nvSpPr>
        <p:spPr>
          <a:xfrm>
            <a:off x="1903642" y="4169826"/>
            <a:ext cx="4422477" cy="937022"/>
          </a:xfrm>
          <a:prstGeom prst="round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TextBox 11"/>
          <p:cNvSpPr txBox="1">
            <a:spLocks noChangeArrowheads="1"/>
          </p:cNvSpPr>
          <p:nvPr/>
        </p:nvSpPr>
        <p:spPr bwMode="auto">
          <a:xfrm flipH="1">
            <a:off x="2478079" y="4211648"/>
            <a:ext cx="3755444" cy="83099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defRPr/>
            </a:pPr>
            <a:r>
              <a:rPr lang="ru-RU" altLang="zh-CN" sz="2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Отделение культурно-досуговой работы</a:t>
            </a:r>
            <a:endParaRPr lang="en-US" altLang="zh-CN" sz="2400" kern="0" dirty="0">
              <a:latin typeface="Segoe UI" panose="020B0502040204020203" pitchFamily="34" charset="0"/>
              <a:ea typeface="微软雅黑" pitchFamily="34" charset="-122"/>
              <a:cs typeface="Segoe UI" panose="020B0502040204020203" pitchFamily="34" charset="0"/>
            </a:endParaRPr>
          </a:p>
        </p:txBody>
      </p:sp>
      <p:grpSp>
        <p:nvGrpSpPr>
          <p:cNvPr id="42" name="Группа 41"/>
          <p:cNvGrpSpPr/>
          <p:nvPr/>
        </p:nvGrpSpPr>
        <p:grpSpPr>
          <a:xfrm>
            <a:off x="1624128" y="4247190"/>
            <a:ext cx="756781" cy="776788"/>
            <a:chOff x="3532039" y="6181178"/>
            <a:chExt cx="418849" cy="429922"/>
          </a:xfrm>
        </p:grpSpPr>
        <p:sp>
          <p:nvSpPr>
            <p:cNvPr id="43" name="Блок-схема: узел 42"/>
            <p:cNvSpPr/>
            <p:nvPr/>
          </p:nvSpPr>
          <p:spPr>
            <a:xfrm>
              <a:off x="3532039" y="6181178"/>
              <a:ext cx="418849" cy="429922"/>
            </a:xfrm>
            <a:prstGeom prst="flowChartConnector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3608789" y="6196035"/>
              <a:ext cx="278759" cy="3917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smtClean="0">
                  <a:solidFill>
                    <a:srgbClr val="C0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4</a:t>
              </a:r>
              <a:endParaRPr lang="ru-RU" sz="4000" dirty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</a:endParaRPr>
            </a:p>
          </p:txBody>
        </p:sp>
      </p:grpSp>
      <p:sp>
        <p:nvSpPr>
          <p:cNvPr id="45" name="Скругленный прямоугольник 44"/>
          <p:cNvSpPr/>
          <p:nvPr/>
        </p:nvSpPr>
        <p:spPr>
          <a:xfrm>
            <a:off x="1881112" y="5235675"/>
            <a:ext cx="4445007" cy="937022"/>
          </a:xfrm>
          <a:prstGeom prst="round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TextBox 11"/>
          <p:cNvSpPr txBox="1">
            <a:spLocks noChangeArrowheads="1"/>
          </p:cNvSpPr>
          <p:nvPr/>
        </p:nvSpPr>
        <p:spPr bwMode="auto">
          <a:xfrm flipH="1">
            <a:off x="2455549" y="5277497"/>
            <a:ext cx="3870570" cy="83099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defRPr/>
            </a:pPr>
            <a:r>
              <a:rPr lang="ru-RU" altLang="zh-CN" sz="2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Отделение патрульно-рейдовой работы</a:t>
            </a:r>
            <a:endParaRPr lang="en-US" altLang="zh-CN" sz="2400" kern="0" dirty="0">
              <a:latin typeface="Segoe UI" panose="020B0502040204020203" pitchFamily="34" charset="0"/>
              <a:ea typeface="微软雅黑" pitchFamily="34" charset="-122"/>
              <a:cs typeface="Segoe UI" panose="020B0502040204020203" pitchFamily="34" charset="0"/>
            </a:endParaRPr>
          </a:p>
        </p:txBody>
      </p:sp>
      <p:grpSp>
        <p:nvGrpSpPr>
          <p:cNvPr id="60" name="Группа 59"/>
          <p:cNvGrpSpPr/>
          <p:nvPr/>
        </p:nvGrpSpPr>
        <p:grpSpPr>
          <a:xfrm>
            <a:off x="1601598" y="5313039"/>
            <a:ext cx="756781" cy="776788"/>
            <a:chOff x="3532039" y="6181178"/>
            <a:chExt cx="418849" cy="429922"/>
          </a:xfrm>
        </p:grpSpPr>
        <p:sp>
          <p:nvSpPr>
            <p:cNvPr id="61" name="Блок-схема: узел 60"/>
            <p:cNvSpPr/>
            <p:nvPr/>
          </p:nvSpPr>
          <p:spPr>
            <a:xfrm>
              <a:off x="3532039" y="6181178"/>
              <a:ext cx="418849" cy="429922"/>
            </a:xfrm>
            <a:prstGeom prst="flowChartConnector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3608789" y="6196035"/>
              <a:ext cx="272548" cy="3917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smtClean="0">
                  <a:solidFill>
                    <a:srgbClr val="C0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5</a:t>
              </a:r>
              <a:endParaRPr lang="ru-RU" sz="4000" dirty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</a:endParaRPr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6392035" y="1"/>
            <a:ext cx="2754000" cy="6857999"/>
            <a:chOff x="6392035" y="1"/>
            <a:chExt cx="2754000" cy="6857999"/>
          </a:xfrm>
        </p:grpSpPr>
        <p:sp>
          <p:nvSpPr>
            <p:cNvPr id="25" name="Прямоугольник 24"/>
            <p:cNvSpPr/>
            <p:nvPr/>
          </p:nvSpPr>
          <p:spPr>
            <a:xfrm>
              <a:off x="7146824" y="1"/>
              <a:ext cx="1999211" cy="6857999"/>
            </a:xfrm>
            <a:prstGeom prst="rect">
              <a:avLst/>
            </a:prstGeom>
            <a:solidFill>
              <a:srgbClr val="005BAA"/>
            </a:solidFill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3994" y="367314"/>
              <a:ext cx="1816760" cy="149837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7" name="Овал 26"/>
            <p:cNvSpPr/>
            <p:nvPr/>
          </p:nvSpPr>
          <p:spPr>
            <a:xfrm>
              <a:off x="6392035" y="4093320"/>
              <a:ext cx="2664000" cy="2664000"/>
            </a:xfrm>
            <a:prstGeom prst="ellipse">
              <a:avLst/>
            </a:prstGeom>
            <a:solidFill>
              <a:schemeClr val="bg1"/>
            </a:solidFill>
            <a:ln w="76200">
              <a:noFill/>
            </a:ln>
            <a:effectLst>
              <a:glow rad="25400">
                <a:schemeClr val="tx1">
                  <a:lumMod val="50000"/>
                  <a:lumOff val="50000"/>
                  <a:alpha val="39000"/>
                </a:schemeClr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Овал 27"/>
            <p:cNvSpPr/>
            <p:nvPr/>
          </p:nvSpPr>
          <p:spPr>
            <a:xfrm>
              <a:off x="6572035" y="4273320"/>
              <a:ext cx="2304000" cy="2304000"/>
            </a:xfrm>
            <a:prstGeom prst="ellipse">
              <a:avLst/>
            </a:prstGeom>
            <a:solidFill>
              <a:srgbClr val="005BAA"/>
            </a:solidFill>
            <a:ln w="762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5825" y="4774883"/>
              <a:ext cx="1696419" cy="1327632"/>
            </a:xfrm>
            <a:prstGeom prst="rect">
              <a:avLst/>
            </a:prstGeom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sp>
        <p:nvSpPr>
          <p:cNvPr id="63" name="Скругленный прямоугольник 62"/>
          <p:cNvSpPr/>
          <p:nvPr/>
        </p:nvSpPr>
        <p:spPr>
          <a:xfrm>
            <a:off x="183224" y="1002652"/>
            <a:ext cx="989972" cy="5182574"/>
          </a:xfrm>
          <a:prstGeom prst="roundRect">
            <a:avLst/>
          </a:prstGeom>
          <a:ln w="19050">
            <a:solidFill>
              <a:srgbClr val="005BAA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Отделения отряда ЮИД </a:t>
            </a:r>
            <a:br>
              <a:rPr lang="ru-RU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по направлениям деятельности</a:t>
            </a:r>
            <a:endParaRPr lang="ru-RU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Правая фигурная скобка 3"/>
          <p:cNvSpPr/>
          <p:nvPr/>
        </p:nvSpPr>
        <p:spPr>
          <a:xfrm>
            <a:off x="1135395" y="902825"/>
            <a:ext cx="312517" cy="5382228"/>
          </a:xfrm>
          <a:prstGeom prst="rightBrace">
            <a:avLst>
              <a:gd name="adj1" fmla="val 8333"/>
              <a:gd name="adj2" fmla="val 49785"/>
            </a:avLst>
          </a:prstGeom>
          <a:ln w="19050">
            <a:solidFill>
              <a:srgbClr val="005B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6090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3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3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3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3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3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14" grpId="0"/>
      <p:bldP spid="67" grpId="0"/>
      <p:bldP spid="30" grpId="0" animBg="1"/>
      <p:bldP spid="31" grpId="0"/>
      <p:bldP spid="35" grpId="0" animBg="1"/>
      <p:bldP spid="36" grpId="0"/>
      <p:bldP spid="40" grpId="0" animBg="1"/>
      <p:bldP spid="41" grpId="0"/>
      <p:bldP spid="45" grpId="0" animBg="1"/>
      <p:bldP spid="46" grpId="0"/>
      <p:bldP spid="63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Прямоугольник 66"/>
          <p:cNvSpPr/>
          <p:nvPr/>
        </p:nvSpPr>
        <p:spPr>
          <a:xfrm>
            <a:off x="249960" y="109865"/>
            <a:ext cx="68968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000" dirty="0" smtClean="0">
                <a:solidFill>
                  <a:srgbClr val="005BAA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ОТДЕЛЕНИЕ УЧЕБНОЙ РАБОТЫ</a:t>
            </a:r>
            <a:endParaRPr lang="ru-RU" sz="2000" dirty="0">
              <a:solidFill>
                <a:srgbClr val="005BAA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pSp>
        <p:nvGrpSpPr>
          <p:cNvPr id="24" name="Группа 23"/>
          <p:cNvGrpSpPr/>
          <p:nvPr/>
        </p:nvGrpSpPr>
        <p:grpSpPr>
          <a:xfrm>
            <a:off x="6392035" y="1"/>
            <a:ext cx="2754000" cy="6857999"/>
            <a:chOff x="6392035" y="1"/>
            <a:chExt cx="2754000" cy="6857999"/>
          </a:xfrm>
        </p:grpSpPr>
        <p:sp>
          <p:nvSpPr>
            <p:cNvPr id="25" name="Прямоугольник 24"/>
            <p:cNvSpPr/>
            <p:nvPr/>
          </p:nvSpPr>
          <p:spPr>
            <a:xfrm>
              <a:off x="7146824" y="1"/>
              <a:ext cx="1999211" cy="6857999"/>
            </a:xfrm>
            <a:prstGeom prst="rect">
              <a:avLst/>
            </a:prstGeom>
            <a:solidFill>
              <a:srgbClr val="005BAA"/>
            </a:solidFill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3994" y="367314"/>
              <a:ext cx="1816760" cy="149837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7" name="Овал 26"/>
            <p:cNvSpPr/>
            <p:nvPr/>
          </p:nvSpPr>
          <p:spPr>
            <a:xfrm>
              <a:off x="6392035" y="4093320"/>
              <a:ext cx="2664000" cy="2664000"/>
            </a:xfrm>
            <a:prstGeom prst="ellipse">
              <a:avLst/>
            </a:prstGeom>
            <a:solidFill>
              <a:schemeClr val="bg1"/>
            </a:solidFill>
            <a:ln w="76200">
              <a:noFill/>
            </a:ln>
            <a:effectLst>
              <a:glow rad="25400">
                <a:schemeClr val="tx1">
                  <a:lumMod val="50000"/>
                  <a:lumOff val="50000"/>
                  <a:alpha val="39000"/>
                </a:schemeClr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Овал 27"/>
            <p:cNvSpPr/>
            <p:nvPr/>
          </p:nvSpPr>
          <p:spPr>
            <a:xfrm>
              <a:off x="6572035" y="4273320"/>
              <a:ext cx="2304000" cy="2304000"/>
            </a:xfrm>
            <a:prstGeom prst="ellipse">
              <a:avLst/>
            </a:prstGeom>
            <a:solidFill>
              <a:srgbClr val="005BAA"/>
            </a:solidFill>
            <a:ln w="762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5825" y="4774883"/>
              <a:ext cx="1696419" cy="1327632"/>
            </a:xfrm>
            <a:prstGeom prst="rect">
              <a:avLst/>
            </a:prstGeom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sp>
        <p:nvSpPr>
          <p:cNvPr id="65" name="TextBox 11"/>
          <p:cNvSpPr txBox="1">
            <a:spLocks noChangeArrowheads="1"/>
          </p:cNvSpPr>
          <p:nvPr/>
        </p:nvSpPr>
        <p:spPr bwMode="auto">
          <a:xfrm flipH="1">
            <a:off x="841751" y="513589"/>
            <a:ext cx="6215444" cy="5232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defRPr/>
            </a:pPr>
            <a:r>
              <a:rPr lang="ru-RU" altLang="zh-CN" sz="1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Проводит </a:t>
            </a:r>
            <a:r>
              <a:rPr lang="ru-RU" altLang="zh-CN" sz="1400" kern="0" dirty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занятия по изучению Правил дорожного движения </a:t>
            </a:r>
            <a:r>
              <a:rPr lang="ru-RU" altLang="zh-CN" sz="1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/>
            </a:r>
            <a:br>
              <a:rPr lang="ru-RU" altLang="zh-CN" sz="1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</a:br>
            <a:r>
              <a:rPr lang="ru-RU" altLang="zh-CN" sz="1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в </a:t>
            </a:r>
            <a:r>
              <a:rPr lang="ru-RU" altLang="zh-CN" sz="1400" kern="0" dirty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дошкольных учреждениях и младших классах своих школ.</a:t>
            </a:r>
          </a:p>
        </p:txBody>
      </p:sp>
      <p:grpSp>
        <p:nvGrpSpPr>
          <p:cNvPr id="66" name="Группа 65"/>
          <p:cNvGrpSpPr/>
          <p:nvPr/>
        </p:nvGrpSpPr>
        <p:grpSpPr>
          <a:xfrm>
            <a:off x="296454" y="628402"/>
            <a:ext cx="360000" cy="360000"/>
            <a:chOff x="330926" y="1227909"/>
            <a:chExt cx="360000" cy="360000"/>
          </a:xfrm>
        </p:grpSpPr>
        <p:sp>
          <p:nvSpPr>
            <p:cNvPr id="68" name="Овал 67"/>
            <p:cNvSpPr/>
            <p:nvPr/>
          </p:nvSpPr>
          <p:spPr>
            <a:xfrm>
              <a:off x="330926" y="1227909"/>
              <a:ext cx="360000" cy="360000"/>
            </a:xfrm>
            <a:prstGeom prst="ellipse">
              <a:avLst/>
            </a:prstGeom>
            <a:noFill/>
            <a:ln w="57150">
              <a:solidFill>
                <a:srgbClr val="005BAA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69" name="Овал 68"/>
            <p:cNvSpPr/>
            <p:nvPr/>
          </p:nvSpPr>
          <p:spPr>
            <a:xfrm>
              <a:off x="402926" y="1299909"/>
              <a:ext cx="216000" cy="216000"/>
            </a:xfrm>
            <a:prstGeom prst="ellipse">
              <a:avLst/>
            </a:prstGeom>
            <a:solidFill>
              <a:srgbClr val="005BAA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</p:grpSp>
      <p:sp>
        <p:nvSpPr>
          <p:cNvPr id="70" name="TextBox 11"/>
          <p:cNvSpPr txBox="1">
            <a:spLocks noChangeArrowheads="1"/>
          </p:cNvSpPr>
          <p:nvPr/>
        </p:nvSpPr>
        <p:spPr bwMode="auto">
          <a:xfrm flipH="1">
            <a:off x="841751" y="1127329"/>
            <a:ext cx="6278010" cy="5232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defRPr/>
            </a:pPr>
            <a:r>
              <a:rPr lang="ru-RU" altLang="zh-CN" sz="1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Проводит </a:t>
            </a:r>
            <a:r>
              <a:rPr lang="ru-RU" altLang="zh-CN" sz="1400" kern="0" dirty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беседы и практические занятия по безопасности дорожного</a:t>
            </a:r>
          </a:p>
          <a:p>
            <a:pPr eaLnBrk="1" hangingPunct="1">
              <a:defRPr/>
            </a:pPr>
            <a:r>
              <a:rPr lang="ru-RU" altLang="zh-CN" sz="1400" kern="0" dirty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движения на территории школьных </a:t>
            </a:r>
            <a:r>
              <a:rPr lang="ru-RU" altLang="zh-CN" sz="1400" kern="0" dirty="0" err="1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автоплощадок</a:t>
            </a:r>
            <a:r>
              <a:rPr lang="ru-RU" altLang="zh-CN" sz="1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.</a:t>
            </a:r>
            <a:endParaRPr lang="ru-RU" altLang="zh-CN" sz="1400" kern="0" dirty="0">
              <a:latin typeface="Segoe UI" panose="020B0502040204020203" pitchFamily="34" charset="0"/>
              <a:ea typeface="微软雅黑" pitchFamily="34" charset="-122"/>
              <a:cs typeface="Segoe UI" panose="020B0502040204020203" pitchFamily="34" charset="0"/>
            </a:endParaRPr>
          </a:p>
        </p:txBody>
      </p:sp>
      <p:grpSp>
        <p:nvGrpSpPr>
          <p:cNvPr id="71" name="Группа 70"/>
          <p:cNvGrpSpPr/>
          <p:nvPr/>
        </p:nvGrpSpPr>
        <p:grpSpPr>
          <a:xfrm>
            <a:off x="294518" y="1208939"/>
            <a:ext cx="360000" cy="360000"/>
            <a:chOff x="330926" y="1227909"/>
            <a:chExt cx="360000" cy="360000"/>
          </a:xfrm>
        </p:grpSpPr>
        <p:sp>
          <p:nvSpPr>
            <p:cNvPr id="72" name="Овал 71"/>
            <p:cNvSpPr/>
            <p:nvPr/>
          </p:nvSpPr>
          <p:spPr>
            <a:xfrm>
              <a:off x="330926" y="1227909"/>
              <a:ext cx="360000" cy="360000"/>
            </a:xfrm>
            <a:prstGeom prst="ellipse">
              <a:avLst/>
            </a:prstGeom>
            <a:noFill/>
            <a:ln w="57150">
              <a:solidFill>
                <a:srgbClr val="005BAA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73" name="Овал 72"/>
            <p:cNvSpPr/>
            <p:nvPr/>
          </p:nvSpPr>
          <p:spPr>
            <a:xfrm>
              <a:off x="402926" y="1299909"/>
              <a:ext cx="216000" cy="216000"/>
            </a:xfrm>
            <a:prstGeom prst="ellipse">
              <a:avLst/>
            </a:prstGeom>
            <a:solidFill>
              <a:srgbClr val="005BAA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</p:grpSp>
      <p:sp>
        <p:nvSpPr>
          <p:cNvPr id="74" name="TextBox 11"/>
          <p:cNvSpPr txBox="1">
            <a:spLocks noChangeArrowheads="1"/>
          </p:cNvSpPr>
          <p:nvPr/>
        </p:nvSpPr>
        <p:spPr bwMode="auto">
          <a:xfrm flipH="1">
            <a:off x="856730" y="1741069"/>
            <a:ext cx="6211540" cy="73866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defRPr/>
            </a:pPr>
            <a:r>
              <a:rPr lang="ru-RU" altLang="zh-CN" sz="1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Проводит </a:t>
            </a:r>
            <a:r>
              <a:rPr lang="ru-RU" altLang="zh-CN" sz="1400" kern="0" dirty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индивидуальную работу с нарушителями правил дорожного</a:t>
            </a:r>
          </a:p>
          <a:p>
            <a:pPr eaLnBrk="1" hangingPunct="1">
              <a:defRPr/>
            </a:pPr>
            <a:r>
              <a:rPr lang="ru-RU" altLang="zh-CN" sz="1400" kern="0" dirty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движения, ведет работу по фактам дорожно-транспортных происшествий с участием </a:t>
            </a:r>
            <a:r>
              <a:rPr lang="ru-RU" altLang="zh-CN" sz="1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школьников.</a:t>
            </a:r>
            <a:endParaRPr lang="ru-RU" altLang="zh-CN" sz="1400" kern="0" dirty="0">
              <a:latin typeface="Segoe UI" panose="020B0502040204020203" pitchFamily="34" charset="0"/>
              <a:ea typeface="微软雅黑" pitchFamily="34" charset="-122"/>
              <a:cs typeface="Segoe UI" panose="020B0502040204020203" pitchFamily="34" charset="0"/>
            </a:endParaRPr>
          </a:p>
        </p:txBody>
      </p:sp>
      <p:grpSp>
        <p:nvGrpSpPr>
          <p:cNvPr id="75" name="Группа 74"/>
          <p:cNvGrpSpPr/>
          <p:nvPr/>
        </p:nvGrpSpPr>
        <p:grpSpPr>
          <a:xfrm>
            <a:off x="281440" y="1936516"/>
            <a:ext cx="360000" cy="360000"/>
            <a:chOff x="330926" y="1227909"/>
            <a:chExt cx="360000" cy="360000"/>
          </a:xfrm>
        </p:grpSpPr>
        <p:sp>
          <p:nvSpPr>
            <p:cNvPr id="77" name="Овал 76"/>
            <p:cNvSpPr/>
            <p:nvPr/>
          </p:nvSpPr>
          <p:spPr>
            <a:xfrm>
              <a:off x="330926" y="1227909"/>
              <a:ext cx="360000" cy="360000"/>
            </a:xfrm>
            <a:prstGeom prst="ellipse">
              <a:avLst/>
            </a:prstGeom>
            <a:noFill/>
            <a:ln w="57150">
              <a:solidFill>
                <a:srgbClr val="005BAA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78" name="Овал 77"/>
            <p:cNvSpPr/>
            <p:nvPr/>
          </p:nvSpPr>
          <p:spPr>
            <a:xfrm>
              <a:off x="402926" y="1299909"/>
              <a:ext cx="216000" cy="216000"/>
            </a:xfrm>
            <a:prstGeom prst="ellipse">
              <a:avLst/>
            </a:prstGeom>
            <a:solidFill>
              <a:srgbClr val="005BAA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</p:grpSp>
      <p:sp>
        <p:nvSpPr>
          <p:cNvPr id="79" name="TextBox 11"/>
          <p:cNvSpPr txBox="1">
            <a:spLocks noChangeArrowheads="1"/>
          </p:cNvSpPr>
          <p:nvPr/>
        </p:nvSpPr>
        <p:spPr bwMode="auto">
          <a:xfrm flipH="1">
            <a:off x="841751" y="3136238"/>
            <a:ext cx="5951123" cy="30777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defRPr/>
            </a:pPr>
            <a:r>
              <a:rPr lang="ru-RU" altLang="zh-CN" sz="1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Оформляет </a:t>
            </a:r>
            <a:r>
              <a:rPr lang="ru-RU" altLang="zh-CN" sz="1400" kern="0" dirty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уголок «Отряд ЮИД в действии!».</a:t>
            </a:r>
          </a:p>
        </p:txBody>
      </p:sp>
      <p:grpSp>
        <p:nvGrpSpPr>
          <p:cNvPr id="80" name="Группа 79"/>
          <p:cNvGrpSpPr/>
          <p:nvPr/>
        </p:nvGrpSpPr>
        <p:grpSpPr>
          <a:xfrm>
            <a:off x="294518" y="3136238"/>
            <a:ext cx="360000" cy="360000"/>
            <a:chOff x="330926" y="1227909"/>
            <a:chExt cx="360000" cy="360000"/>
          </a:xfrm>
        </p:grpSpPr>
        <p:sp>
          <p:nvSpPr>
            <p:cNvPr id="81" name="Овал 80"/>
            <p:cNvSpPr/>
            <p:nvPr/>
          </p:nvSpPr>
          <p:spPr>
            <a:xfrm>
              <a:off x="330926" y="1227909"/>
              <a:ext cx="360000" cy="360000"/>
            </a:xfrm>
            <a:prstGeom prst="ellipse">
              <a:avLst/>
            </a:prstGeom>
            <a:noFill/>
            <a:ln w="57150">
              <a:solidFill>
                <a:srgbClr val="005BAA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82" name="Овал 81"/>
            <p:cNvSpPr/>
            <p:nvPr/>
          </p:nvSpPr>
          <p:spPr>
            <a:xfrm>
              <a:off x="402926" y="1299909"/>
              <a:ext cx="216000" cy="216000"/>
            </a:xfrm>
            <a:prstGeom prst="ellipse">
              <a:avLst/>
            </a:prstGeom>
            <a:solidFill>
              <a:srgbClr val="005BAA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</p:grpSp>
      <p:sp>
        <p:nvSpPr>
          <p:cNvPr id="83" name="TextBox 11"/>
          <p:cNvSpPr txBox="1">
            <a:spLocks noChangeArrowheads="1"/>
          </p:cNvSpPr>
          <p:nvPr/>
        </p:nvSpPr>
        <p:spPr bwMode="auto">
          <a:xfrm flipH="1">
            <a:off x="856730" y="3652145"/>
            <a:ext cx="5959352" cy="30777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defRPr/>
            </a:pPr>
            <a:r>
              <a:rPr lang="ru-RU" altLang="zh-CN" sz="1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Выпускает </a:t>
            </a:r>
            <a:r>
              <a:rPr lang="ru-RU" altLang="zh-CN" sz="1400" kern="0" dirty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стенные газеты и информационные листки.</a:t>
            </a:r>
          </a:p>
        </p:txBody>
      </p:sp>
      <p:grpSp>
        <p:nvGrpSpPr>
          <p:cNvPr id="84" name="Группа 83"/>
          <p:cNvGrpSpPr/>
          <p:nvPr/>
        </p:nvGrpSpPr>
        <p:grpSpPr>
          <a:xfrm>
            <a:off x="294323" y="3652145"/>
            <a:ext cx="360000" cy="360000"/>
            <a:chOff x="330926" y="1227909"/>
            <a:chExt cx="360000" cy="360000"/>
          </a:xfrm>
        </p:grpSpPr>
        <p:sp>
          <p:nvSpPr>
            <p:cNvPr id="85" name="Овал 84"/>
            <p:cNvSpPr/>
            <p:nvPr/>
          </p:nvSpPr>
          <p:spPr>
            <a:xfrm>
              <a:off x="330926" y="1227909"/>
              <a:ext cx="360000" cy="360000"/>
            </a:xfrm>
            <a:prstGeom prst="ellipse">
              <a:avLst/>
            </a:prstGeom>
            <a:noFill/>
            <a:ln w="57150">
              <a:solidFill>
                <a:srgbClr val="005BAA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86" name="Овал 85"/>
            <p:cNvSpPr/>
            <p:nvPr/>
          </p:nvSpPr>
          <p:spPr>
            <a:xfrm>
              <a:off x="402926" y="1299909"/>
              <a:ext cx="216000" cy="216000"/>
            </a:xfrm>
            <a:prstGeom prst="ellipse">
              <a:avLst/>
            </a:prstGeom>
            <a:solidFill>
              <a:srgbClr val="005BAA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</p:grpSp>
      <p:sp>
        <p:nvSpPr>
          <p:cNvPr id="88" name="Прямоугольник 87"/>
          <p:cNvSpPr/>
          <p:nvPr/>
        </p:nvSpPr>
        <p:spPr>
          <a:xfrm>
            <a:off x="205146" y="2588661"/>
            <a:ext cx="68968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000" dirty="0" smtClean="0">
                <a:solidFill>
                  <a:srgbClr val="005BAA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ОТДЕЛЕНИЕ ИНФОРМАЦИОННОЙ РАБОТЫ</a:t>
            </a:r>
            <a:endParaRPr lang="ru-RU" sz="2000" dirty="0">
              <a:solidFill>
                <a:srgbClr val="005BAA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89" name="TextBox 11"/>
          <p:cNvSpPr txBox="1">
            <a:spLocks noChangeArrowheads="1"/>
          </p:cNvSpPr>
          <p:nvPr/>
        </p:nvSpPr>
        <p:spPr bwMode="auto">
          <a:xfrm flipH="1">
            <a:off x="864959" y="4080074"/>
            <a:ext cx="5951123" cy="5232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defRPr/>
            </a:pPr>
            <a:r>
              <a:rPr lang="ru-RU" altLang="zh-CN" sz="1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Готовит </a:t>
            </a:r>
            <a:r>
              <a:rPr lang="ru-RU" altLang="zh-CN" sz="1400" kern="0" dirty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информационные сообщения о деятельности отряда ЮИД для школьных радио и ТВ, и СМИ.</a:t>
            </a:r>
          </a:p>
        </p:txBody>
      </p:sp>
      <p:grpSp>
        <p:nvGrpSpPr>
          <p:cNvPr id="90" name="Группа 89"/>
          <p:cNvGrpSpPr/>
          <p:nvPr/>
        </p:nvGrpSpPr>
        <p:grpSpPr>
          <a:xfrm>
            <a:off x="294323" y="4170282"/>
            <a:ext cx="360000" cy="360000"/>
            <a:chOff x="330926" y="1227909"/>
            <a:chExt cx="360000" cy="360000"/>
          </a:xfrm>
        </p:grpSpPr>
        <p:sp>
          <p:nvSpPr>
            <p:cNvPr id="91" name="Овал 90"/>
            <p:cNvSpPr/>
            <p:nvPr/>
          </p:nvSpPr>
          <p:spPr>
            <a:xfrm>
              <a:off x="330926" y="1227909"/>
              <a:ext cx="360000" cy="360000"/>
            </a:xfrm>
            <a:prstGeom prst="ellipse">
              <a:avLst/>
            </a:prstGeom>
            <a:noFill/>
            <a:ln w="57150">
              <a:solidFill>
                <a:srgbClr val="005BAA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92" name="Овал 91"/>
            <p:cNvSpPr/>
            <p:nvPr/>
          </p:nvSpPr>
          <p:spPr>
            <a:xfrm>
              <a:off x="402926" y="1299909"/>
              <a:ext cx="216000" cy="216000"/>
            </a:xfrm>
            <a:prstGeom prst="ellipse">
              <a:avLst/>
            </a:prstGeom>
            <a:solidFill>
              <a:srgbClr val="005BAA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</p:grpSp>
      <p:sp>
        <p:nvSpPr>
          <p:cNvPr id="93" name="TextBox 11"/>
          <p:cNvSpPr txBox="1">
            <a:spLocks noChangeArrowheads="1"/>
          </p:cNvSpPr>
          <p:nvPr/>
        </p:nvSpPr>
        <p:spPr bwMode="auto">
          <a:xfrm flipH="1">
            <a:off x="886308" y="4723446"/>
            <a:ext cx="5959352" cy="5232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defRPr/>
            </a:pPr>
            <a:r>
              <a:rPr lang="ru-RU" altLang="zh-CN" sz="1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Следит </a:t>
            </a:r>
            <a:r>
              <a:rPr lang="ru-RU" altLang="zh-CN" sz="1400" kern="0" dirty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за наполнением странички в социальных сетях </a:t>
            </a:r>
            <a:r>
              <a:rPr lang="ru-RU" altLang="zh-CN" sz="1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/>
            </a:r>
            <a:br>
              <a:rPr lang="ru-RU" altLang="zh-CN" sz="1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</a:br>
            <a:r>
              <a:rPr lang="ru-RU" altLang="zh-CN" sz="1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и </a:t>
            </a:r>
            <a:r>
              <a:rPr lang="ru-RU" altLang="zh-CN" sz="1400" kern="0" dirty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сайте школы.</a:t>
            </a:r>
          </a:p>
        </p:txBody>
      </p:sp>
      <p:grpSp>
        <p:nvGrpSpPr>
          <p:cNvPr id="94" name="Группа 93"/>
          <p:cNvGrpSpPr/>
          <p:nvPr/>
        </p:nvGrpSpPr>
        <p:grpSpPr>
          <a:xfrm>
            <a:off x="294323" y="4805056"/>
            <a:ext cx="360000" cy="360000"/>
            <a:chOff x="330926" y="1227909"/>
            <a:chExt cx="360000" cy="360000"/>
          </a:xfrm>
        </p:grpSpPr>
        <p:sp>
          <p:nvSpPr>
            <p:cNvPr id="95" name="Овал 94"/>
            <p:cNvSpPr/>
            <p:nvPr/>
          </p:nvSpPr>
          <p:spPr>
            <a:xfrm>
              <a:off x="330926" y="1227909"/>
              <a:ext cx="360000" cy="360000"/>
            </a:xfrm>
            <a:prstGeom prst="ellipse">
              <a:avLst/>
            </a:prstGeom>
            <a:noFill/>
            <a:ln w="57150">
              <a:solidFill>
                <a:srgbClr val="005BAA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96" name="Овал 95"/>
            <p:cNvSpPr/>
            <p:nvPr/>
          </p:nvSpPr>
          <p:spPr>
            <a:xfrm>
              <a:off x="402926" y="1299909"/>
              <a:ext cx="216000" cy="216000"/>
            </a:xfrm>
            <a:prstGeom prst="ellipse">
              <a:avLst/>
            </a:prstGeom>
            <a:solidFill>
              <a:srgbClr val="005BAA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</p:grpSp>
    </p:spTree>
    <p:extLst>
      <p:ext uri="{BB962C8B-B14F-4D97-AF65-F5344CB8AC3E}">
        <p14:creationId xmlns:p14="http://schemas.microsoft.com/office/powerpoint/2010/main" val="1985965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0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65" grpId="0"/>
      <p:bldP spid="70" grpId="0"/>
      <p:bldP spid="74" grpId="0"/>
      <p:bldP spid="79" grpId="0"/>
      <p:bldP spid="83" grpId="0"/>
      <p:bldP spid="88" grpId="0"/>
      <p:bldP spid="89" grpId="0"/>
      <p:bldP spid="9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Прямоугольник 66"/>
          <p:cNvSpPr/>
          <p:nvPr/>
        </p:nvSpPr>
        <p:spPr>
          <a:xfrm>
            <a:off x="249960" y="109865"/>
            <a:ext cx="68968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000" dirty="0" smtClean="0">
                <a:solidFill>
                  <a:srgbClr val="005BAA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ОТДЕЛЕНИЕ ШЕФСКОЙ ПОМОЩИ</a:t>
            </a:r>
            <a:endParaRPr lang="ru-RU" sz="2000" dirty="0">
              <a:solidFill>
                <a:srgbClr val="005BAA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pSp>
        <p:nvGrpSpPr>
          <p:cNvPr id="24" name="Группа 23"/>
          <p:cNvGrpSpPr/>
          <p:nvPr/>
        </p:nvGrpSpPr>
        <p:grpSpPr>
          <a:xfrm>
            <a:off x="6392035" y="1"/>
            <a:ext cx="2754000" cy="6857999"/>
            <a:chOff x="6392035" y="1"/>
            <a:chExt cx="2754000" cy="6857999"/>
          </a:xfrm>
        </p:grpSpPr>
        <p:sp>
          <p:nvSpPr>
            <p:cNvPr id="25" name="Прямоугольник 24"/>
            <p:cNvSpPr/>
            <p:nvPr/>
          </p:nvSpPr>
          <p:spPr>
            <a:xfrm>
              <a:off x="7146824" y="1"/>
              <a:ext cx="1999211" cy="6857999"/>
            </a:xfrm>
            <a:prstGeom prst="rect">
              <a:avLst/>
            </a:prstGeom>
            <a:solidFill>
              <a:srgbClr val="005BAA"/>
            </a:solidFill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3994" y="367314"/>
              <a:ext cx="1816760" cy="149837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7" name="Овал 26"/>
            <p:cNvSpPr/>
            <p:nvPr/>
          </p:nvSpPr>
          <p:spPr>
            <a:xfrm>
              <a:off x="6392035" y="4093320"/>
              <a:ext cx="2664000" cy="2664000"/>
            </a:xfrm>
            <a:prstGeom prst="ellipse">
              <a:avLst/>
            </a:prstGeom>
            <a:solidFill>
              <a:schemeClr val="bg1"/>
            </a:solidFill>
            <a:ln w="76200">
              <a:noFill/>
            </a:ln>
            <a:effectLst>
              <a:glow rad="25400">
                <a:schemeClr val="tx1">
                  <a:lumMod val="50000"/>
                  <a:lumOff val="50000"/>
                  <a:alpha val="39000"/>
                </a:schemeClr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Овал 27"/>
            <p:cNvSpPr/>
            <p:nvPr/>
          </p:nvSpPr>
          <p:spPr>
            <a:xfrm>
              <a:off x="6572035" y="4273320"/>
              <a:ext cx="2304000" cy="2304000"/>
            </a:xfrm>
            <a:prstGeom prst="ellipse">
              <a:avLst/>
            </a:prstGeom>
            <a:solidFill>
              <a:srgbClr val="005BAA"/>
            </a:solidFill>
            <a:ln w="762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5825" y="4774883"/>
              <a:ext cx="1696419" cy="1327632"/>
            </a:xfrm>
            <a:prstGeom prst="rect">
              <a:avLst/>
            </a:prstGeom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sp>
        <p:nvSpPr>
          <p:cNvPr id="65" name="TextBox 11"/>
          <p:cNvSpPr txBox="1">
            <a:spLocks noChangeArrowheads="1"/>
          </p:cNvSpPr>
          <p:nvPr/>
        </p:nvSpPr>
        <p:spPr bwMode="auto">
          <a:xfrm flipH="1">
            <a:off x="841751" y="513589"/>
            <a:ext cx="6215444" cy="73866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defRPr/>
            </a:pPr>
            <a:r>
              <a:rPr lang="ru-RU" altLang="zh-CN" sz="1400" kern="0" dirty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О</a:t>
            </a:r>
            <a:r>
              <a:rPr lang="ru-RU" altLang="zh-CN" sz="1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казывает </a:t>
            </a:r>
            <a:r>
              <a:rPr lang="ru-RU" altLang="zh-CN" sz="1400" kern="0" dirty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помощь дошкольным образовательным организациям в создании простейших </a:t>
            </a:r>
            <a:r>
              <a:rPr lang="ru-RU" altLang="zh-CN" sz="1400" kern="0" dirty="0" err="1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автоплощадок</a:t>
            </a:r>
            <a:r>
              <a:rPr lang="ru-RU" altLang="zh-CN" sz="1400" kern="0" dirty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 (дорожных разметок) на территории и уголков безопасности дорожного движения.</a:t>
            </a:r>
          </a:p>
        </p:txBody>
      </p:sp>
      <p:grpSp>
        <p:nvGrpSpPr>
          <p:cNvPr id="66" name="Группа 65"/>
          <p:cNvGrpSpPr/>
          <p:nvPr/>
        </p:nvGrpSpPr>
        <p:grpSpPr>
          <a:xfrm>
            <a:off x="296454" y="628402"/>
            <a:ext cx="360000" cy="360000"/>
            <a:chOff x="330926" y="1227909"/>
            <a:chExt cx="360000" cy="360000"/>
          </a:xfrm>
        </p:grpSpPr>
        <p:sp>
          <p:nvSpPr>
            <p:cNvPr id="68" name="Овал 67"/>
            <p:cNvSpPr/>
            <p:nvPr/>
          </p:nvSpPr>
          <p:spPr>
            <a:xfrm>
              <a:off x="330926" y="1227909"/>
              <a:ext cx="360000" cy="360000"/>
            </a:xfrm>
            <a:prstGeom prst="ellipse">
              <a:avLst/>
            </a:prstGeom>
            <a:noFill/>
            <a:ln w="57150">
              <a:solidFill>
                <a:srgbClr val="005BAA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69" name="Овал 68"/>
            <p:cNvSpPr/>
            <p:nvPr/>
          </p:nvSpPr>
          <p:spPr>
            <a:xfrm>
              <a:off x="402926" y="1299909"/>
              <a:ext cx="216000" cy="216000"/>
            </a:xfrm>
            <a:prstGeom prst="ellipse">
              <a:avLst/>
            </a:prstGeom>
            <a:solidFill>
              <a:srgbClr val="005BAA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</p:grpSp>
      <p:sp>
        <p:nvSpPr>
          <p:cNvPr id="74" name="TextBox 11"/>
          <p:cNvSpPr txBox="1">
            <a:spLocks noChangeArrowheads="1"/>
          </p:cNvSpPr>
          <p:nvPr/>
        </p:nvSpPr>
        <p:spPr bwMode="auto">
          <a:xfrm flipH="1">
            <a:off x="864959" y="1359601"/>
            <a:ext cx="6211540" cy="5232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defRPr/>
            </a:pPr>
            <a:r>
              <a:rPr lang="ru-RU" altLang="zh-CN" sz="1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Осуществляет изготовление </a:t>
            </a:r>
            <a:r>
              <a:rPr lang="ru-RU" altLang="zh-CN" sz="1400" kern="0" dirty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элементарных наглядных пособий для дошкольников (знаки, жезл и т.д.)</a:t>
            </a:r>
            <a:r>
              <a:rPr lang="ru-RU" altLang="zh-CN" sz="1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.</a:t>
            </a:r>
            <a:endParaRPr lang="ru-RU" altLang="zh-CN" sz="1400" kern="0" dirty="0">
              <a:latin typeface="Segoe UI" panose="020B0502040204020203" pitchFamily="34" charset="0"/>
              <a:ea typeface="微软雅黑" pitchFamily="34" charset="-122"/>
              <a:cs typeface="Segoe UI" panose="020B0502040204020203" pitchFamily="34" charset="0"/>
            </a:endParaRPr>
          </a:p>
        </p:txBody>
      </p:sp>
      <p:grpSp>
        <p:nvGrpSpPr>
          <p:cNvPr id="75" name="Группа 74"/>
          <p:cNvGrpSpPr/>
          <p:nvPr/>
        </p:nvGrpSpPr>
        <p:grpSpPr>
          <a:xfrm>
            <a:off x="281440" y="1438806"/>
            <a:ext cx="360000" cy="360000"/>
            <a:chOff x="330926" y="1227909"/>
            <a:chExt cx="360000" cy="360000"/>
          </a:xfrm>
        </p:grpSpPr>
        <p:sp>
          <p:nvSpPr>
            <p:cNvPr id="77" name="Овал 76"/>
            <p:cNvSpPr/>
            <p:nvPr/>
          </p:nvSpPr>
          <p:spPr>
            <a:xfrm>
              <a:off x="330926" y="1227909"/>
              <a:ext cx="360000" cy="360000"/>
            </a:xfrm>
            <a:prstGeom prst="ellipse">
              <a:avLst/>
            </a:prstGeom>
            <a:noFill/>
            <a:ln w="57150">
              <a:solidFill>
                <a:srgbClr val="005BAA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78" name="Овал 77"/>
            <p:cNvSpPr/>
            <p:nvPr/>
          </p:nvSpPr>
          <p:spPr>
            <a:xfrm>
              <a:off x="402926" y="1299909"/>
              <a:ext cx="216000" cy="216000"/>
            </a:xfrm>
            <a:prstGeom prst="ellipse">
              <a:avLst/>
            </a:prstGeom>
            <a:solidFill>
              <a:srgbClr val="005BAA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</p:grpSp>
      <p:sp>
        <p:nvSpPr>
          <p:cNvPr id="79" name="TextBox 11"/>
          <p:cNvSpPr txBox="1">
            <a:spLocks noChangeArrowheads="1"/>
          </p:cNvSpPr>
          <p:nvPr/>
        </p:nvSpPr>
        <p:spPr bwMode="auto">
          <a:xfrm flipH="1">
            <a:off x="841751" y="2480110"/>
            <a:ext cx="5951123" cy="5232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defRPr/>
            </a:pPr>
            <a:r>
              <a:rPr lang="ru-RU" altLang="zh-CN" sz="1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Участвует </a:t>
            </a:r>
            <a:r>
              <a:rPr lang="ru-RU" altLang="zh-CN" sz="1400" kern="0" dirty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в сопровождении взрослых в патрулировании и рейдах по соблюдению детьми и подростками Правил дорожного движения.</a:t>
            </a:r>
          </a:p>
        </p:txBody>
      </p:sp>
      <p:grpSp>
        <p:nvGrpSpPr>
          <p:cNvPr id="80" name="Группа 79"/>
          <p:cNvGrpSpPr/>
          <p:nvPr/>
        </p:nvGrpSpPr>
        <p:grpSpPr>
          <a:xfrm>
            <a:off x="294518" y="2557500"/>
            <a:ext cx="360000" cy="360000"/>
            <a:chOff x="330926" y="1227909"/>
            <a:chExt cx="360000" cy="360000"/>
          </a:xfrm>
        </p:grpSpPr>
        <p:sp>
          <p:nvSpPr>
            <p:cNvPr id="81" name="Овал 80"/>
            <p:cNvSpPr/>
            <p:nvPr/>
          </p:nvSpPr>
          <p:spPr>
            <a:xfrm>
              <a:off x="330926" y="1227909"/>
              <a:ext cx="360000" cy="360000"/>
            </a:xfrm>
            <a:prstGeom prst="ellipse">
              <a:avLst/>
            </a:prstGeom>
            <a:noFill/>
            <a:ln w="57150">
              <a:solidFill>
                <a:srgbClr val="005BAA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82" name="Овал 81"/>
            <p:cNvSpPr/>
            <p:nvPr/>
          </p:nvSpPr>
          <p:spPr>
            <a:xfrm>
              <a:off x="402926" y="1299909"/>
              <a:ext cx="216000" cy="216000"/>
            </a:xfrm>
            <a:prstGeom prst="ellipse">
              <a:avLst/>
            </a:prstGeom>
            <a:solidFill>
              <a:srgbClr val="005BAA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</p:grpSp>
      <p:sp>
        <p:nvSpPr>
          <p:cNvPr id="83" name="TextBox 11"/>
          <p:cNvSpPr txBox="1">
            <a:spLocks noChangeArrowheads="1"/>
          </p:cNvSpPr>
          <p:nvPr/>
        </p:nvSpPr>
        <p:spPr bwMode="auto">
          <a:xfrm flipH="1">
            <a:off x="840439" y="3073407"/>
            <a:ext cx="5959352" cy="5232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defRPr/>
            </a:pPr>
            <a:r>
              <a:rPr lang="ru-RU" altLang="zh-CN" sz="1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Осуществляет несение </a:t>
            </a:r>
            <a:r>
              <a:rPr lang="ru-RU" altLang="zh-CN" sz="1400" kern="0" dirty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дежурства на прилегающей к школе территории перед школой до занятий и после занятий.</a:t>
            </a:r>
          </a:p>
        </p:txBody>
      </p:sp>
      <p:grpSp>
        <p:nvGrpSpPr>
          <p:cNvPr id="84" name="Группа 83"/>
          <p:cNvGrpSpPr/>
          <p:nvPr/>
        </p:nvGrpSpPr>
        <p:grpSpPr>
          <a:xfrm>
            <a:off x="294084" y="3151576"/>
            <a:ext cx="360000" cy="360000"/>
            <a:chOff x="330926" y="1227909"/>
            <a:chExt cx="360000" cy="360000"/>
          </a:xfrm>
        </p:grpSpPr>
        <p:sp>
          <p:nvSpPr>
            <p:cNvPr id="85" name="Овал 84"/>
            <p:cNvSpPr/>
            <p:nvPr/>
          </p:nvSpPr>
          <p:spPr>
            <a:xfrm>
              <a:off x="330926" y="1227909"/>
              <a:ext cx="360000" cy="360000"/>
            </a:xfrm>
            <a:prstGeom prst="ellipse">
              <a:avLst/>
            </a:prstGeom>
            <a:noFill/>
            <a:ln w="57150">
              <a:solidFill>
                <a:srgbClr val="005BAA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86" name="Овал 85"/>
            <p:cNvSpPr/>
            <p:nvPr/>
          </p:nvSpPr>
          <p:spPr>
            <a:xfrm>
              <a:off x="402926" y="1299909"/>
              <a:ext cx="216000" cy="216000"/>
            </a:xfrm>
            <a:prstGeom prst="ellipse">
              <a:avLst/>
            </a:prstGeom>
            <a:solidFill>
              <a:srgbClr val="005BAA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</p:grpSp>
      <p:sp>
        <p:nvSpPr>
          <p:cNvPr id="88" name="Прямоугольник 87"/>
          <p:cNvSpPr/>
          <p:nvPr/>
        </p:nvSpPr>
        <p:spPr>
          <a:xfrm>
            <a:off x="205146" y="2009923"/>
            <a:ext cx="68968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000" dirty="0" smtClean="0">
                <a:solidFill>
                  <a:srgbClr val="005BAA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ОТДЕЛЕНИЕ ПАТРУЛЬНО-РЕЙДОВОЙ РАБОТЫ</a:t>
            </a:r>
            <a:endParaRPr lang="ru-RU" sz="2000" dirty="0">
              <a:solidFill>
                <a:srgbClr val="005BAA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89" name="TextBox 11"/>
          <p:cNvSpPr txBox="1">
            <a:spLocks noChangeArrowheads="1"/>
          </p:cNvSpPr>
          <p:nvPr/>
        </p:nvSpPr>
        <p:spPr bwMode="auto">
          <a:xfrm flipH="1">
            <a:off x="841751" y="4335106"/>
            <a:ext cx="5951123" cy="30777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defRPr/>
            </a:pPr>
            <a:r>
              <a:rPr lang="ru-RU" altLang="zh-CN" sz="1400" kern="0" dirty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О</a:t>
            </a:r>
            <a:r>
              <a:rPr lang="ru-RU" altLang="zh-CN" sz="1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рганизует </a:t>
            </a:r>
            <a:r>
              <a:rPr lang="ru-RU" altLang="zh-CN" sz="1400" kern="0" dirty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работу агитбригады.</a:t>
            </a:r>
          </a:p>
        </p:txBody>
      </p:sp>
      <p:grpSp>
        <p:nvGrpSpPr>
          <p:cNvPr id="90" name="Группа 89"/>
          <p:cNvGrpSpPr/>
          <p:nvPr/>
        </p:nvGrpSpPr>
        <p:grpSpPr>
          <a:xfrm>
            <a:off x="281440" y="4315681"/>
            <a:ext cx="360000" cy="360000"/>
            <a:chOff x="330926" y="1227909"/>
            <a:chExt cx="360000" cy="360000"/>
          </a:xfrm>
        </p:grpSpPr>
        <p:sp>
          <p:nvSpPr>
            <p:cNvPr id="91" name="Овал 90"/>
            <p:cNvSpPr/>
            <p:nvPr/>
          </p:nvSpPr>
          <p:spPr>
            <a:xfrm>
              <a:off x="330926" y="1227909"/>
              <a:ext cx="360000" cy="360000"/>
            </a:xfrm>
            <a:prstGeom prst="ellipse">
              <a:avLst/>
            </a:prstGeom>
            <a:noFill/>
            <a:ln w="57150">
              <a:solidFill>
                <a:srgbClr val="005BAA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92" name="Овал 91"/>
            <p:cNvSpPr/>
            <p:nvPr/>
          </p:nvSpPr>
          <p:spPr>
            <a:xfrm>
              <a:off x="402926" y="1299909"/>
              <a:ext cx="216000" cy="216000"/>
            </a:xfrm>
            <a:prstGeom prst="ellipse">
              <a:avLst/>
            </a:prstGeom>
            <a:solidFill>
              <a:srgbClr val="005BAA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</p:grpSp>
      <p:sp>
        <p:nvSpPr>
          <p:cNvPr id="93" name="TextBox 11"/>
          <p:cNvSpPr txBox="1">
            <a:spLocks noChangeArrowheads="1"/>
          </p:cNvSpPr>
          <p:nvPr/>
        </p:nvSpPr>
        <p:spPr bwMode="auto">
          <a:xfrm flipH="1">
            <a:off x="840439" y="4733917"/>
            <a:ext cx="5959352" cy="73866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defRPr/>
            </a:pPr>
            <a:r>
              <a:rPr lang="ru-RU" altLang="zh-CN" sz="1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Проводит </a:t>
            </a:r>
            <a:r>
              <a:rPr lang="ru-RU" altLang="zh-CN" sz="1400" kern="0" dirty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викторины, экскурсии, соревнования, конкурсы, </a:t>
            </a:r>
            <a:r>
              <a:rPr lang="ru-RU" altLang="zh-CN" sz="1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КВН, </a:t>
            </a:r>
            <a:r>
              <a:rPr lang="ru-RU" altLang="zh-CN" sz="1400" kern="0" dirty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тематические утренники, спектакли и др</a:t>
            </a:r>
            <a:r>
              <a:rPr lang="ru-RU" altLang="zh-CN" sz="1400" ker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., </a:t>
            </a:r>
            <a:r>
              <a:rPr lang="ru-RU" altLang="zh-CN" sz="1400" kern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участвует </a:t>
            </a:r>
            <a:r>
              <a:rPr lang="ru-RU" altLang="zh-CN" sz="1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/>
            </a:r>
            <a:br>
              <a:rPr lang="ru-RU" altLang="zh-CN" sz="1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</a:br>
            <a:r>
              <a:rPr lang="ru-RU" altLang="zh-CN" sz="1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в </a:t>
            </a:r>
            <a:r>
              <a:rPr lang="ru-RU" altLang="zh-CN" sz="1400" kern="0" dirty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соревнованиях и конкурсах различного уровня.</a:t>
            </a:r>
          </a:p>
        </p:txBody>
      </p:sp>
      <p:grpSp>
        <p:nvGrpSpPr>
          <p:cNvPr id="94" name="Группа 93"/>
          <p:cNvGrpSpPr/>
          <p:nvPr/>
        </p:nvGrpSpPr>
        <p:grpSpPr>
          <a:xfrm>
            <a:off x="300439" y="4919038"/>
            <a:ext cx="360000" cy="360000"/>
            <a:chOff x="330926" y="1227909"/>
            <a:chExt cx="360000" cy="360000"/>
          </a:xfrm>
        </p:grpSpPr>
        <p:sp>
          <p:nvSpPr>
            <p:cNvPr id="95" name="Овал 94"/>
            <p:cNvSpPr/>
            <p:nvPr/>
          </p:nvSpPr>
          <p:spPr>
            <a:xfrm>
              <a:off x="330926" y="1227909"/>
              <a:ext cx="360000" cy="360000"/>
            </a:xfrm>
            <a:prstGeom prst="ellipse">
              <a:avLst/>
            </a:prstGeom>
            <a:noFill/>
            <a:ln w="57150">
              <a:solidFill>
                <a:srgbClr val="005BAA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96" name="Овал 95"/>
            <p:cNvSpPr/>
            <p:nvPr/>
          </p:nvSpPr>
          <p:spPr>
            <a:xfrm>
              <a:off x="402926" y="1299909"/>
              <a:ext cx="216000" cy="216000"/>
            </a:xfrm>
            <a:prstGeom prst="ellipse">
              <a:avLst/>
            </a:prstGeom>
            <a:solidFill>
              <a:srgbClr val="005BAA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</p:grpSp>
      <p:sp>
        <p:nvSpPr>
          <p:cNvPr id="38" name="Прямоугольник 37"/>
          <p:cNvSpPr/>
          <p:nvPr/>
        </p:nvSpPr>
        <p:spPr>
          <a:xfrm>
            <a:off x="180065" y="3808214"/>
            <a:ext cx="68968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000" dirty="0" smtClean="0">
                <a:solidFill>
                  <a:srgbClr val="005BAA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ОТДЕЛЕНИЕ КУЛЬТУРНО-ДОСУГОВОЙ РАБОТЫ</a:t>
            </a:r>
            <a:endParaRPr lang="ru-RU" sz="2000" dirty="0">
              <a:solidFill>
                <a:srgbClr val="005BAA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0872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000"/>
                            </p:stCondLst>
                            <p:childTnLst>
                              <p:par>
                                <p:cTn id="6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65" grpId="0"/>
      <p:bldP spid="74" grpId="0"/>
      <p:bldP spid="79" grpId="0"/>
      <p:bldP spid="83" grpId="0"/>
      <p:bldP spid="88" grpId="0"/>
      <p:bldP spid="89" grpId="0"/>
      <p:bldP spid="93" grpId="0"/>
      <p:bldP spid="3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631" y="4390845"/>
            <a:ext cx="1909322" cy="1750567"/>
          </a:xfrm>
          <a:prstGeom prst="rect">
            <a:avLst/>
          </a:prstGeom>
        </p:spPr>
      </p:pic>
      <p:sp>
        <p:nvSpPr>
          <p:cNvPr id="38" name="Прямоугольник 37"/>
          <p:cNvSpPr/>
          <p:nvPr/>
        </p:nvSpPr>
        <p:spPr>
          <a:xfrm>
            <a:off x="15373" y="254390"/>
            <a:ext cx="71468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005BAA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6  марта 2019 года </a:t>
            </a:r>
            <a:r>
              <a:rPr lang="ru-RU" sz="24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движению ЮИД </a:t>
            </a:r>
            <a:r>
              <a:rPr lang="ru-RU" sz="2400" dirty="0" smtClean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/>
            </a:r>
            <a:br>
              <a:rPr lang="ru-RU" sz="2400" dirty="0" smtClean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</a:br>
            <a:r>
              <a:rPr lang="ru-RU" sz="2400" dirty="0" smtClean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исполнилось уже </a:t>
            </a:r>
            <a:r>
              <a:rPr lang="ru-RU" sz="24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46 лет</a:t>
            </a:r>
            <a:r>
              <a:rPr lang="ru-RU" sz="2400" dirty="0" smtClean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!</a:t>
            </a:r>
            <a:endParaRPr lang="ru-RU" sz="2400" dirty="0">
              <a:solidFill>
                <a:srgbClr val="D7181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1116145" y="5445997"/>
            <a:ext cx="61931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Первые </a:t>
            </a:r>
            <a:r>
              <a:rPr lang="ru-RU" sz="24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отряды юных </a:t>
            </a:r>
            <a:r>
              <a:rPr lang="ru-RU" sz="2400" dirty="0" smtClean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/>
            </a:r>
            <a:br>
              <a:rPr lang="ru-RU" sz="2400" dirty="0" smtClean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</a:br>
            <a:r>
              <a:rPr lang="ru-RU" sz="2400" dirty="0" smtClean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инспекторов </a:t>
            </a:r>
            <a:r>
              <a:rPr lang="ru-RU" sz="24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движения </a:t>
            </a:r>
            <a:r>
              <a:rPr lang="ru-RU" sz="2400" dirty="0" smtClean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/>
            </a:r>
            <a:br>
              <a:rPr lang="ru-RU" sz="2400" dirty="0" smtClean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</a:br>
            <a:r>
              <a:rPr lang="ru-RU" sz="2400" dirty="0" smtClean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формировались в </a:t>
            </a:r>
            <a:r>
              <a:rPr lang="ru-RU" sz="24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далеком 1973 году. </a:t>
            </a:r>
            <a:endParaRPr lang="ru-RU" sz="2400" dirty="0">
              <a:solidFill>
                <a:srgbClr val="D7181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86" y="1393448"/>
            <a:ext cx="5120710" cy="3830955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53" y="1401646"/>
            <a:ext cx="5573071" cy="3814558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596" y="1403076"/>
            <a:ext cx="5202379" cy="3813128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48" y="1394877"/>
            <a:ext cx="5837922" cy="3811483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684" y="1391491"/>
            <a:ext cx="5236682" cy="3797448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357" y="1384165"/>
            <a:ext cx="5327053" cy="3838856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07" y="1364716"/>
            <a:ext cx="6214926" cy="3801952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86" y="1372042"/>
            <a:ext cx="6015768" cy="3801033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81" y="1378311"/>
            <a:ext cx="5669378" cy="3794764"/>
          </a:xfrm>
          <a:prstGeom prst="rect">
            <a:avLst/>
          </a:prstGeom>
        </p:spPr>
      </p:pic>
      <p:grpSp>
        <p:nvGrpSpPr>
          <p:cNvPr id="20" name="Группа 19"/>
          <p:cNvGrpSpPr/>
          <p:nvPr/>
        </p:nvGrpSpPr>
        <p:grpSpPr>
          <a:xfrm>
            <a:off x="6392035" y="1"/>
            <a:ext cx="2754000" cy="6857999"/>
            <a:chOff x="6392035" y="1"/>
            <a:chExt cx="2754000" cy="6857999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7146824" y="1"/>
              <a:ext cx="1999211" cy="6857999"/>
            </a:xfrm>
            <a:prstGeom prst="rect">
              <a:avLst/>
            </a:prstGeom>
            <a:solidFill>
              <a:srgbClr val="005BAA"/>
            </a:solidFill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3994" y="367314"/>
              <a:ext cx="1816760" cy="149837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3" name="Овал 22"/>
            <p:cNvSpPr/>
            <p:nvPr/>
          </p:nvSpPr>
          <p:spPr>
            <a:xfrm>
              <a:off x="6392035" y="4093320"/>
              <a:ext cx="2664000" cy="2664000"/>
            </a:xfrm>
            <a:prstGeom prst="ellipse">
              <a:avLst/>
            </a:prstGeom>
            <a:solidFill>
              <a:schemeClr val="bg1"/>
            </a:solidFill>
            <a:ln w="76200">
              <a:noFill/>
            </a:ln>
            <a:effectLst>
              <a:glow rad="25400">
                <a:schemeClr val="tx1">
                  <a:lumMod val="50000"/>
                  <a:lumOff val="50000"/>
                  <a:alpha val="39000"/>
                </a:schemeClr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Овал 23"/>
            <p:cNvSpPr/>
            <p:nvPr/>
          </p:nvSpPr>
          <p:spPr>
            <a:xfrm>
              <a:off x="6572035" y="4273320"/>
              <a:ext cx="2304000" cy="2304000"/>
            </a:xfrm>
            <a:prstGeom prst="ellipse">
              <a:avLst/>
            </a:prstGeom>
            <a:solidFill>
              <a:srgbClr val="005BAA"/>
            </a:solidFill>
            <a:ln w="762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5825" y="4774883"/>
              <a:ext cx="1696419" cy="1327632"/>
            </a:xfrm>
            <a:prstGeom prst="rect">
              <a:avLst/>
            </a:prstGeom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471682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"/>
                                            </p:cond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7"/>
                                            </p:cond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"/>
                                            </p:cond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9"/>
                                            </p:cond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631" y="4390845"/>
            <a:ext cx="1909322" cy="175056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14814" y="696110"/>
            <a:ext cx="65446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По данным </a:t>
            </a:r>
            <a:r>
              <a:rPr lang="ru-RU" sz="2000" dirty="0">
                <a:latin typeface="Segoe UI" panose="020B0502040204020203" pitchFamily="34" charset="0"/>
                <a:cs typeface="Segoe UI" panose="020B0502040204020203" pitchFamily="34" charset="0"/>
              </a:rPr>
              <a:t>справочника «Народное хозяйство СССР» в 1970 году в стране </a:t>
            </a:r>
            <a:r>
              <a:rPr lang="ru-RU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насчитывалось:</a:t>
            </a:r>
            <a:endParaRPr lang="ru-RU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97" y="1626365"/>
            <a:ext cx="1435653" cy="957102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864309" y="1934383"/>
            <a:ext cx="50540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D7181E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1395300</a:t>
            </a:r>
            <a:r>
              <a:rPr lang="ru-RU" sz="20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ru-RU" sz="2000" dirty="0" smtClean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легковых автомобилей</a:t>
            </a:r>
            <a:endParaRPr lang="ru-RU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69" y="2676514"/>
            <a:ext cx="1351308" cy="900872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864307" y="2957673"/>
            <a:ext cx="50540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D7181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177643</a:t>
            </a:r>
            <a:r>
              <a:rPr lang="ru-RU" sz="2000" dirty="0">
                <a:latin typeface="Segoe UI" panose="020B0502040204020203" pitchFamily="34" charset="0"/>
                <a:cs typeface="Segoe UI" panose="020B0502040204020203" pitchFamily="34" charset="0"/>
              </a:rPr>
              <a:t> автобусов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97" y="3646273"/>
            <a:ext cx="1435653" cy="957102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864308" y="3976037"/>
            <a:ext cx="50540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D7181E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15767</a:t>
            </a:r>
            <a:r>
              <a:rPr lang="ru-RU" sz="20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троллейбусов</a:t>
            </a:r>
            <a:endParaRPr lang="ru-RU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88" y="4646034"/>
            <a:ext cx="1397871" cy="93191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30" y="5615384"/>
            <a:ext cx="1347948" cy="898632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1864307" y="4942714"/>
            <a:ext cx="50540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D7181E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22051</a:t>
            </a:r>
            <a:r>
              <a:rPr lang="ru-RU" sz="20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трамваев</a:t>
            </a:r>
            <a:endParaRPr lang="ru-RU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895506" y="5889336"/>
            <a:ext cx="48739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D7181E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627446</a:t>
            </a:r>
            <a:r>
              <a:rPr lang="ru-RU" sz="20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ru-RU" sz="2000" dirty="0" smtClean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грузовых </a:t>
            </a:r>
            <a:r>
              <a:rPr lang="ru-RU" sz="20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автомобилей</a:t>
            </a:r>
            <a:endParaRPr lang="ru-RU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14815" y="194537"/>
            <a:ext cx="63898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005BAA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ТРАНСПОРТНЫЕ СРЕДСТВА В СССР</a:t>
            </a:r>
            <a:endParaRPr lang="ru-RU" sz="2400" dirty="0">
              <a:solidFill>
                <a:srgbClr val="005BAA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6392035" y="1"/>
            <a:ext cx="2754000" cy="6857999"/>
            <a:chOff x="6392035" y="1"/>
            <a:chExt cx="2754000" cy="6857999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7146824" y="1"/>
              <a:ext cx="1999211" cy="6857999"/>
            </a:xfrm>
            <a:prstGeom prst="rect">
              <a:avLst/>
            </a:prstGeom>
            <a:solidFill>
              <a:srgbClr val="005BAA"/>
            </a:solidFill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3994" y="367314"/>
              <a:ext cx="1816760" cy="149837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6" name="Овал 25"/>
            <p:cNvSpPr/>
            <p:nvPr/>
          </p:nvSpPr>
          <p:spPr>
            <a:xfrm>
              <a:off x="6392035" y="4093320"/>
              <a:ext cx="2664000" cy="2664000"/>
            </a:xfrm>
            <a:prstGeom prst="ellipse">
              <a:avLst/>
            </a:prstGeom>
            <a:solidFill>
              <a:schemeClr val="bg1"/>
            </a:solidFill>
            <a:ln w="76200">
              <a:noFill/>
            </a:ln>
            <a:effectLst>
              <a:glow rad="25400">
                <a:schemeClr val="tx1">
                  <a:lumMod val="50000"/>
                  <a:lumOff val="50000"/>
                  <a:alpha val="39000"/>
                </a:schemeClr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Овал 26"/>
            <p:cNvSpPr/>
            <p:nvPr/>
          </p:nvSpPr>
          <p:spPr>
            <a:xfrm>
              <a:off x="6572035" y="4273320"/>
              <a:ext cx="2304000" cy="2304000"/>
            </a:xfrm>
            <a:prstGeom prst="ellipse">
              <a:avLst/>
            </a:prstGeom>
            <a:solidFill>
              <a:srgbClr val="005BAA"/>
            </a:solidFill>
            <a:ln w="762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5825" y="4774883"/>
              <a:ext cx="1696419" cy="1327632"/>
            </a:xfrm>
            <a:prstGeom prst="rect">
              <a:avLst/>
            </a:prstGeom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809935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000"/>
                            </p:stCondLst>
                            <p:childTnLst>
                              <p:par>
                                <p:cTn id="4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5" grpId="0"/>
      <p:bldP spid="17" grpId="0"/>
      <p:bldP spid="20" grpId="0"/>
      <p:bldP spid="21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631" y="4390845"/>
            <a:ext cx="1909322" cy="175056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06896" y="3992640"/>
            <a:ext cx="665992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100" dirty="0">
                <a:latin typeface="Segoe UI" panose="020B0502040204020203" pitchFamily="34" charset="0"/>
                <a:cs typeface="Segoe UI" panose="020B0502040204020203" pitchFamily="34" charset="0"/>
              </a:rPr>
              <a:t>Совместным постановлением </a:t>
            </a:r>
            <a:r>
              <a:rPr lang="ru-RU" sz="2100" dirty="0" smtClean="0"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ru-RU" sz="2100" dirty="0" smtClean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2100" dirty="0" smtClean="0">
                <a:latin typeface="Segoe UI" panose="020B0502040204020203" pitchFamily="34" charset="0"/>
                <a:cs typeface="Segoe UI" panose="020B0502040204020203" pitchFamily="34" charset="0"/>
              </a:rPr>
              <a:t>Секретариата ЦК </a:t>
            </a:r>
            <a:r>
              <a:rPr lang="ru-RU" sz="2100" dirty="0">
                <a:latin typeface="Segoe UI" panose="020B0502040204020203" pitchFamily="34" charset="0"/>
                <a:cs typeface="Segoe UI" panose="020B0502040204020203" pitchFamily="34" charset="0"/>
              </a:rPr>
              <a:t>ВЛКСМ, коллегии МВД СССР </a:t>
            </a:r>
            <a:r>
              <a:rPr lang="ru-RU" sz="2100" dirty="0" smtClean="0"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ru-RU" sz="2100" dirty="0" smtClean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21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и </a:t>
            </a:r>
            <a:r>
              <a:rPr lang="ru-RU" sz="2100" dirty="0">
                <a:latin typeface="Segoe UI" panose="020B0502040204020203" pitchFamily="34" charset="0"/>
                <a:cs typeface="Segoe UI" panose="020B0502040204020203" pitchFamily="34" charset="0"/>
              </a:rPr>
              <a:t>коллегии Министерства просвещения СССР </a:t>
            </a:r>
            <a:r>
              <a:rPr lang="ru-RU" sz="2100" dirty="0" smtClean="0"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ru-RU" sz="2100" dirty="0" smtClean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2100" dirty="0" smtClean="0">
                <a:solidFill>
                  <a:srgbClr val="005B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 </a:t>
            </a:r>
            <a:r>
              <a:rPr lang="ru-RU" sz="2100" dirty="0">
                <a:solidFill>
                  <a:srgbClr val="005B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марта </a:t>
            </a:r>
            <a:r>
              <a:rPr lang="ru-RU" sz="2100" dirty="0" smtClean="0">
                <a:solidFill>
                  <a:srgbClr val="005B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1973 года </a:t>
            </a:r>
            <a:r>
              <a:rPr lang="ru-RU" sz="2100" dirty="0" smtClean="0">
                <a:latin typeface="Segoe UI" panose="020B0502040204020203" pitchFamily="34" charset="0"/>
                <a:cs typeface="Segoe UI" panose="020B0502040204020203" pitchFamily="34" charset="0"/>
              </a:rPr>
              <a:t>утверждено </a:t>
            </a:r>
            <a:r>
              <a:rPr lang="ru-RU" sz="2100" dirty="0">
                <a:latin typeface="Segoe UI" panose="020B0502040204020203" pitchFamily="34" charset="0"/>
                <a:cs typeface="Segoe UI" panose="020B0502040204020203" pitchFamily="34" charset="0"/>
              </a:rPr>
              <a:t>Положение об отрядах </a:t>
            </a:r>
            <a:r>
              <a:rPr lang="ru-RU" sz="2100" dirty="0" smtClean="0">
                <a:latin typeface="Segoe UI" panose="020B0502040204020203" pitchFamily="34" charset="0"/>
                <a:cs typeface="Segoe UI" panose="020B0502040204020203" pitchFamily="34" charset="0"/>
              </a:rPr>
              <a:t>юных </a:t>
            </a:r>
            <a:r>
              <a:rPr lang="ru-RU" sz="2100" dirty="0">
                <a:latin typeface="Segoe UI" panose="020B0502040204020203" pitchFamily="34" charset="0"/>
                <a:cs typeface="Segoe UI" panose="020B0502040204020203" pitchFamily="34" charset="0"/>
              </a:rPr>
              <a:t>инспекторов движения. </a:t>
            </a:r>
            <a:endParaRPr lang="ru-RU" sz="2100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sz="21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Главной </a:t>
            </a:r>
            <a:r>
              <a:rPr lang="ru-RU" sz="2100" dirty="0">
                <a:latin typeface="Segoe UI" panose="020B0502040204020203" pitchFamily="34" charset="0"/>
                <a:cs typeface="Segoe UI" panose="020B0502040204020203" pitchFamily="34" charset="0"/>
              </a:rPr>
              <a:t>задачей отрядов </a:t>
            </a:r>
            <a:r>
              <a:rPr lang="ru-RU" sz="2100" dirty="0" smtClean="0">
                <a:latin typeface="Segoe UI" panose="020B0502040204020203" pitchFamily="34" charset="0"/>
                <a:cs typeface="Segoe UI" panose="020B0502040204020203" pitchFamily="34" charset="0"/>
              </a:rPr>
              <a:t>ЮИД </a:t>
            </a:r>
            <a:r>
              <a:rPr lang="ru-RU" sz="2100" dirty="0">
                <a:latin typeface="Segoe UI" panose="020B0502040204020203" pitchFamily="34" charset="0"/>
                <a:cs typeface="Segoe UI" panose="020B0502040204020203" pitchFamily="34" charset="0"/>
              </a:rPr>
              <a:t>определено </a:t>
            </a:r>
            <a:r>
              <a:rPr lang="ru-RU" sz="2100" dirty="0" smtClean="0"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ru-RU" sz="2100" dirty="0" smtClean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21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их </a:t>
            </a:r>
            <a:r>
              <a:rPr lang="ru-RU" sz="2100" dirty="0">
                <a:latin typeface="Segoe UI" panose="020B0502040204020203" pitchFamily="34" charset="0"/>
                <a:cs typeface="Segoe UI" panose="020B0502040204020203" pitchFamily="34" charset="0"/>
              </a:rPr>
              <a:t>активное участие в пропаганде </a:t>
            </a:r>
            <a:r>
              <a:rPr lang="ru-RU" sz="21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правил </a:t>
            </a:r>
            <a:r>
              <a:rPr lang="ru-RU" sz="2100" dirty="0">
                <a:latin typeface="Segoe UI" panose="020B0502040204020203" pitchFamily="34" charset="0"/>
                <a:cs typeface="Segoe UI" panose="020B0502040204020203" pitchFamily="34" charset="0"/>
              </a:rPr>
              <a:t>дорожного движения среди детей </a:t>
            </a:r>
            <a:r>
              <a:rPr lang="ru-RU" sz="21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и подростков.</a:t>
            </a:r>
            <a:endParaRPr lang="ru-RU" sz="21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85" y="252771"/>
            <a:ext cx="5616406" cy="36644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3" name="Группа 12"/>
          <p:cNvGrpSpPr/>
          <p:nvPr/>
        </p:nvGrpSpPr>
        <p:grpSpPr>
          <a:xfrm>
            <a:off x="6392035" y="1"/>
            <a:ext cx="2754000" cy="6857999"/>
            <a:chOff x="6392035" y="1"/>
            <a:chExt cx="2754000" cy="6857999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7146824" y="1"/>
              <a:ext cx="1999211" cy="6857999"/>
            </a:xfrm>
            <a:prstGeom prst="rect">
              <a:avLst/>
            </a:prstGeom>
            <a:solidFill>
              <a:srgbClr val="005BAA"/>
            </a:solidFill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3994" y="367314"/>
              <a:ext cx="1816760" cy="149837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6" name="Овал 15"/>
            <p:cNvSpPr/>
            <p:nvPr/>
          </p:nvSpPr>
          <p:spPr>
            <a:xfrm>
              <a:off x="6392035" y="4093320"/>
              <a:ext cx="2664000" cy="2664000"/>
            </a:xfrm>
            <a:prstGeom prst="ellipse">
              <a:avLst/>
            </a:prstGeom>
            <a:solidFill>
              <a:schemeClr val="bg1"/>
            </a:solidFill>
            <a:ln w="76200">
              <a:noFill/>
            </a:ln>
            <a:effectLst>
              <a:glow rad="25400">
                <a:schemeClr val="tx1">
                  <a:lumMod val="50000"/>
                  <a:lumOff val="50000"/>
                  <a:alpha val="39000"/>
                </a:schemeClr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Овал 16"/>
            <p:cNvSpPr/>
            <p:nvPr/>
          </p:nvSpPr>
          <p:spPr>
            <a:xfrm>
              <a:off x="6572035" y="4273320"/>
              <a:ext cx="2304000" cy="2304000"/>
            </a:xfrm>
            <a:prstGeom prst="ellipse">
              <a:avLst/>
            </a:prstGeom>
            <a:solidFill>
              <a:srgbClr val="005BAA"/>
            </a:solidFill>
            <a:ln w="762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5825" y="4774883"/>
              <a:ext cx="1696419" cy="1327632"/>
            </a:xfrm>
            <a:prstGeom prst="rect">
              <a:avLst/>
            </a:prstGeom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505978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631" y="4390845"/>
            <a:ext cx="1909322" cy="175056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302803" y="105013"/>
            <a:ext cx="3636509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1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Первый </a:t>
            </a:r>
            <a:r>
              <a:rPr lang="ru-RU" sz="2100" dirty="0">
                <a:latin typeface="Segoe UI" panose="020B0502040204020203" pitchFamily="34" charset="0"/>
                <a:cs typeface="Segoe UI" panose="020B0502040204020203" pitchFamily="34" charset="0"/>
              </a:rPr>
              <a:t>Всероссийский слёт </a:t>
            </a:r>
            <a:r>
              <a:rPr lang="ru-RU" sz="21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проходил в пионерским </a:t>
            </a:r>
            <a:r>
              <a:rPr lang="ru-RU" sz="2100" dirty="0">
                <a:latin typeface="Segoe UI" panose="020B0502040204020203" pitchFamily="34" charset="0"/>
                <a:cs typeface="Segoe UI" panose="020B0502040204020203" pitchFamily="34" charset="0"/>
              </a:rPr>
              <a:t>лагерь «Орлёнок» </a:t>
            </a:r>
            <a:r>
              <a:rPr lang="ru-RU" sz="21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г. Туапсе в </a:t>
            </a:r>
            <a:r>
              <a:rPr lang="ru-RU" sz="2100" dirty="0">
                <a:latin typeface="Segoe UI" panose="020B0502040204020203" pitchFamily="34" charset="0"/>
                <a:cs typeface="Segoe UI" panose="020B0502040204020203" pitchFamily="34" charset="0"/>
              </a:rPr>
              <a:t>конце сентября 1975 г. </a:t>
            </a:r>
            <a:r>
              <a:rPr lang="ru-RU" sz="2100" dirty="0" smtClean="0">
                <a:latin typeface="Segoe UI" panose="020B0502040204020203" pitchFamily="34" charset="0"/>
                <a:cs typeface="Segoe UI" panose="020B0502040204020203" pitchFamily="34" charset="0"/>
              </a:rPr>
              <a:t>Туда направились </a:t>
            </a:r>
            <a:r>
              <a:rPr lang="ru-RU" sz="2100" dirty="0">
                <a:latin typeface="Segoe UI" panose="020B0502040204020203" pitchFamily="34" charset="0"/>
                <a:cs typeface="Segoe UI" panose="020B0502040204020203" pitchFamily="34" charset="0"/>
              </a:rPr>
              <a:t>870 лучших школьников страны в 72 </a:t>
            </a:r>
            <a:r>
              <a:rPr lang="ru-RU" sz="2100" dirty="0" smtClean="0">
                <a:latin typeface="Segoe UI" panose="020B0502040204020203" pitchFamily="34" charset="0"/>
                <a:cs typeface="Segoe UI" panose="020B0502040204020203" pitchFamily="34" charset="0"/>
              </a:rPr>
              <a:t>регионов СССР, </a:t>
            </a:r>
            <a:r>
              <a:rPr lang="ru-RU" sz="2100" dirty="0">
                <a:latin typeface="Segoe UI" panose="020B0502040204020203" pitchFamily="34" charset="0"/>
                <a:cs typeface="Segoe UI" panose="020B0502040204020203" pitchFamily="34" charset="0"/>
              </a:rPr>
              <a:t>ставших победителями </a:t>
            </a:r>
            <a:r>
              <a:rPr lang="ru-RU" sz="21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местных слётов ЮИД.</a:t>
            </a:r>
            <a:endParaRPr lang="ru-RU" sz="21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D12023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98" r="24084"/>
          <a:stretch/>
        </p:blipFill>
        <p:spPr>
          <a:xfrm>
            <a:off x="546392" y="199621"/>
            <a:ext cx="2168037" cy="3337329"/>
          </a:xfrm>
          <a:prstGeom prst="rect">
            <a:avLst/>
          </a:prstGeom>
        </p:spPr>
      </p:pic>
      <p:grpSp>
        <p:nvGrpSpPr>
          <p:cNvPr id="13" name="Группа 12"/>
          <p:cNvGrpSpPr/>
          <p:nvPr/>
        </p:nvGrpSpPr>
        <p:grpSpPr>
          <a:xfrm>
            <a:off x="6392035" y="1"/>
            <a:ext cx="2754000" cy="6857999"/>
            <a:chOff x="6392035" y="1"/>
            <a:chExt cx="2754000" cy="6857999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7146824" y="1"/>
              <a:ext cx="1999211" cy="6857999"/>
            </a:xfrm>
            <a:prstGeom prst="rect">
              <a:avLst/>
            </a:prstGeom>
            <a:solidFill>
              <a:srgbClr val="005BAA"/>
            </a:solidFill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3994" y="367314"/>
              <a:ext cx="1816760" cy="149837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6" name="Овал 15"/>
            <p:cNvSpPr/>
            <p:nvPr/>
          </p:nvSpPr>
          <p:spPr>
            <a:xfrm>
              <a:off x="6392035" y="4093320"/>
              <a:ext cx="2664000" cy="2664000"/>
            </a:xfrm>
            <a:prstGeom prst="ellipse">
              <a:avLst/>
            </a:prstGeom>
            <a:solidFill>
              <a:schemeClr val="bg1"/>
            </a:solidFill>
            <a:ln w="76200">
              <a:noFill/>
            </a:ln>
            <a:effectLst>
              <a:glow rad="25400">
                <a:schemeClr val="tx1">
                  <a:lumMod val="50000"/>
                  <a:lumOff val="50000"/>
                  <a:alpha val="39000"/>
                </a:schemeClr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Овал 16"/>
            <p:cNvSpPr/>
            <p:nvPr/>
          </p:nvSpPr>
          <p:spPr>
            <a:xfrm>
              <a:off x="6572035" y="4273320"/>
              <a:ext cx="2304000" cy="2304000"/>
            </a:xfrm>
            <a:prstGeom prst="ellipse">
              <a:avLst/>
            </a:prstGeom>
            <a:solidFill>
              <a:srgbClr val="005BAA"/>
            </a:solidFill>
            <a:ln w="762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5825" y="4774883"/>
              <a:ext cx="1696419" cy="1327632"/>
            </a:xfrm>
            <a:prstGeom prst="rect">
              <a:avLst/>
            </a:prstGeom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932" y="3429000"/>
            <a:ext cx="4865591" cy="32203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73550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631" y="4390845"/>
            <a:ext cx="1909322" cy="175056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" y="6325395"/>
            <a:ext cx="71468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Лариса </a:t>
            </a:r>
            <a:r>
              <a:rPr lang="ru-RU" sz="2000" dirty="0">
                <a:latin typeface="Segoe UI" panose="020B0502040204020203" pitchFamily="34" charset="0"/>
                <a:cs typeface="Segoe UI" panose="020B0502040204020203" pitchFamily="34" charset="0"/>
              </a:rPr>
              <a:t>Николаевна </a:t>
            </a:r>
            <a:r>
              <a:rPr lang="ru-RU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Медведева </a:t>
            </a:r>
            <a:r>
              <a:rPr lang="ru-RU" sz="2000" dirty="0">
                <a:latin typeface="Segoe UI" panose="020B0502040204020203" pitchFamily="34" charset="0"/>
                <a:cs typeface="Segoe UI" panose="020B0502040204020203" pitchFamily="34" charset="0"/>
              </a:rPr>
              <a:t>(Овчаренко)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703" y="386568"/>
            <a:ext cx="3811418" cy="57171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3" name="Группа 12"/>
          <p:cNvGrpSpPr/>
          <p:nvPr/>
        </p:nvGrpSpPr>
        <p:grpSpPr>
          <a:xfrm>
            <a:off x="6392035" y="1"/>
            <a:ext cx="2754000" cy="6857999"/>
            <a:chOff x="6392035" y="1"/>
            <a:chExt cx="2754000" cy="6857999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7146824" y="1"/>
              <a:ext cx="1999211" cy="6857999"/>
            </a:xfrm>
            <a:prstGeom prst="rect">
              <a:avLst/>
            </a:prstGeom>
            <a:solidFill>
              <a:srgbClr val="005BAA"/>
            </a:solidFill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3994" y="367314"/>
              <a:ext cx="1816760" cy="149837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6" name="Овал 15"/>
            <p:cNvSpPr/>
            <p:nvPr/>
          </p:nvSpPr>
          <p:spPr>
            <a:xfrm>
              <a:off x="6392035" y="4093320"/>
              <a:ext cx="2664000" cy="2664000"/>
            </a:xfrm>
            <a:prstGeom prst="ellipse">
              <a:avLst/>
            </a:prstGeom>
            <a:solidFill>
              <a:schemeClr val="bg1"/>
            </a:solidFill>
            <a:ln w="76200">
              <a:noFill/>
            </a:ln>
            <a:effectLst>
              <a:glow rad="25400">
                <a:schemeClr val="tx1">
                  <a:lumMod val="50000"/>
                  <a:lumOff val="50000"/>
                  <a:alpha val="39000"/>
                </a:schemeClr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Овал 16"/>
            <p:cNvSpPr/>
            <p:nvPr/>
          </p:nvSpPr>
          <p:spPr>
            <a:xfrm>
              <a:off x="6572035" y="4273320"/>
              <a:ext cx="2304000" cy="2304000"/>
            </a:xfrm>
            <a:prstGeom prst="ellipse">
              <a:avLst/>
            </a:prstGeom>
            <a:solidFill>
              <a:srgbClr val="005BAA"/>
            </a:solidFill>
            <a:ln w="762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5825" y="4774883"/>
              <a:ext cx="1696419" cy="1327632"/>
            </a:xfrm>
            <a:prstGeom prst="rect">
              <a:avLst/>
            </a:prstGeom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325166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631" y="4390845"/>
            <a:ext cx="1909322" cy="175056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74012" y="5343881"/>
            <a:ext cx="629802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Провести </a:t>
            </a:r>
            <a:r>
              <a:rPr lang="ru-RU" sz="2000" dirty="0">
                <a:latin typeface="Segoe UI" panose="020B0502040204020203" pitchFamily="34" charset="0"/>
                <a:cs typeface="Segoe UI" panose="020B0502040204020203" pitchFamily="34" charset="0"/>
              </a:rPr>
              <a:t>техническое </a:t>
            </a:r>
            <a:r>
              <a:rPr lang="ru-RU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обслуживание </a:t>
            </a:r>
            <a:br>
              <a:rPr lang="ru-RU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велосипеда, </a:t>
            </a:r>
            <a:r>
              <a:rPr lang="ru-RU" sz="2000" dirty="0">
                <a:latin typeface="Segoe UI" panose="020B0502040204020203" pitchFamily="34" charset="0"/>
                <a:cs typeface="Segoe UI" panose="020B0502040204020203" pitchFamily="34" charset="0"/>
              </a:rPr>
              <a:t>знать его устройство, </a:t>
            </a:r>
            <a:r>
              <a:rPr lang="ru-RU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ru-RU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устранить </a:t>
            </a:r>
            <a:r>
              <a:rPr lang="ru-RU" sz="2000" dirty="0">
                <a:latin typeface="Segoe UI" panose="020B0502040204020203" pitchFamily="34" charset="0"/>
                <a:cs typeface="Segoe UI" panose="020B0502040204020203" pitchFamily="34" charset="0"/>
              </a:rPr>
              <a:t>неисправности — это должен был уметь каждый </a:t>
            </a:r>
            <a:r>
              <a:rPr lang="ru-RU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ЮИДовец</a:t>
            </a:r>
            <a:r>
              <a:rPr lang="ru-RU" sz="2000" dirty="0"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ru-RU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и мальчики и </a:t>
            </a:r>
            <a:r>
              <a:rPr lang="ru-RU" sz="2000" dirty="0">
                <a:latin typeface="Segoe UI" panose="020B0502040204020203" pitchFamily="34" charset="0"/>
                <a:cs typeface="Segoe UI" panose="020B0502040204020203" pitchFamily="34" charset="0"/>
              </a:rPr>
              <a:t>девочки!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72" y="851823"/>
            <a:ext cx="6022763" cy="42436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271109" y="128410"/>
            <a:ext cx="64335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5BAA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ТРАНСПОРТНОЕ СРЕДСТВО ЮИДОВЦА – ВЕЛОСИПЕД</a:t>
            </a:r>
            <a:endParaRPr lang="ru-RU" dirty="0">
              <a:solidFill>
                <a:srgbClr val="005BAA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6392035" y="1"/>
            <a:ext cx="2754000" cy="6857999"/>
            <a:chOff x="6392035" y="1"/>
            <a:chExt cx="2754000" cy="6857999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7146824" y="1"/>
              <a:ext cx="1999211" cy="6857999"/>
            </a:xfrm>
            <a:prstGeom prst="rect">
              <a:avLst/>
            </a:prstGeom>
            <a:solidFill>
              <a:srgbClr val="005BAA"/>
            </a:solidFill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3994" y="367314"/>
              <a:ext cx="1816760" cy="149837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7" name="Овал 16"/>
            <p:cNvSpPr/>
            <p:nvPr/>
          </p:nvSpPr>
          <p:spPr>
            <a:xfrm>
              <a:off x="6392035" y="4093320"/>
              <a:ext cx="2664000" cy="2664000"/>
            </a:xfrm>
            <a:prstGeom prst="ellipse">
              <a:avLst/>
            </a:prstGeom>
            <a:solidFill>
              <a:schemeClr val="bg1"/>
            </a:solidFill>
            <a:ln w="76200">
              <a:noFill/>
            </a:ln>
            <a:effectLst>
              <a:glow rad="25400">
                <a:schemeClr val="tx1">
                  <a:lumMod val="50000"/>
                  <a:lumOff val="50000"/>
                  <a:alpha val="39000"/>
                </a:schemeClr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Овал 17"/>
            <p:cNvSpPr/>
            <p:nvPr/>
          </p:nvSpPr>
          <p:spPr>
            <a:xfrm>
              <a:off x="6572035" y="4273320"/>
              <a:ext cx="2304000" cy="2304000"/>
            </a:xfrm>
            <a:prstGeom prst="ellipse">
              <a:avLst/>
            </a:prstGeom>
            <a:solidFill>
              <a:srgbClr val="005BAA"/>
            </a:solidFill>
            <a:ln w="762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5825" y="4774883"/>
              <a:ext cx="1696419" cy="1327632"/>
            </a:xfrm>
            <a:prstGeom prst="rect">
              <a:avLst/>
            </a:prstGeom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157191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631" y="4390845"/>
            <a:ext cx="1909322" cy="175056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88372" y="5504636"/>
            <a:ext cx="629802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Segoe UI" panose="020B0502040204020203" pitchFamily="34" charset="0"/>
                <a:cs typeface="Segoe UI" panose="020B0502040204020203" pitchFamily="34" charset="0"/>
              </a:rPr>
              <a:t>В 1896 году в Петербурге опубликован указ </a:t>
            </a:r>
            <a:r>
              <a:rPr lang="ru-RU" dirty="0">
                <a:latin typeface="Segoe UI" panose="020B0502040204020203" pitchFamily="34" charset="0"/>
                <a:cs typeface="Segoe UI" panose="020B0502040204020203" pitchFamily="34" charset="0"/>
              </a:rPr>
              <a:t>градоначальника о разрешении езды на велосипеде </a:t>
            </a:r>
            <a:r>
              <a:rPr lang="ru-RU" dirty="0" smtClean="0"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ru-RU" dirty="0" smtClean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dirty="0" smtClean="0">
                <a:latin typeface="Segoe UI" panose="020B0502040204020203" pitchFamily="34" charset="0"/>
                <a:cs typeface="Segoe UI" panose="020B0502040204020203" pitchFamily="34" charset="0"/>
              </a:rPr>
              <a:t>по </a:t>
            </a:r>
            <a:r>
              <a:rPr lang="ru-RU" dirty="0">
                <a:latin typeface="Segoe UI" panose="020B0502040204020203" pitchFamily="34" charset="0"/>
                <a:cs typeface="Segoe UI" panose="020B0502040204020203" pitchFamily="34" charset="0"/>
              </a:rPr>
              <a:t>улицам города</a:t>
            </a:r>
            <a:r>
              <a:rPr lang="ru-RU" dirty="0" smtClean="0">
                <a:latin typeface="Segoe UI" panose="020B0502040204020203" pitchFamily="34" charset="0"/>
                <a:cs typeface="Segoe UI" panose="020B0502040204020203" pitchFamily="34" charset="0"/>
              </a:rPr>
              <a:t>. Одновременно с ним вводились номерные </a:t>
            </a:r>
            <a:r>
              <a:rPr lang="ru-RU" dirty="0">
                <a:latin typeface="Segoe UI" panose="020B0502040204020203" pitchFamily="34" charset="0"/>
                <a:cs typeface="Segoe UI" panose="020B0502040204020203" pitchFamily="34" charset="0"/>
              </a:rPr>
              <a:t>знаки для </a:t>
            </a:r>
            <a:r>
              <a:rPr lang="ru-RU" dirty="0" smtClean="0">
                <a:latin typeface="Segoe UI" panose="020B0502040204020203" pitchFamily="34" charset="0"/>
                <a:cs typeface="Segoe UI" panose="020B0502040204020203" pitchFamily="34" charset="0"/>
              </a:rPr>
              <a:t>велосипедистов.</a:t>
            </a:r>
            <a:endParaRPr lang="ru-RU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09" y="951102"/>
            <a:ext cx="2478672" cy="18176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271109" y="128410"/>
            <a:ext cx="64335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5BAA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ТРАНСПОРТНОЕ СРЕДСТВО ЮИДОВЦА – ВЕЛОСИПЕД</a:t>
            </a:r>
            <a:endParaRPr lang="ru-RU" dirty="0">
              <a:solidFill>
                <a:srgbClr val="005BAA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449" y="1088660"/>
            <a:ext cx="2590945" cy="15425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231" y="2268594"/>
            <a:ext cx="2517478" cy="16333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97" y="3534272"/>
            <a:ext cx="2517478" cy="17960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552" y="3607620"/>
            <a:ext cx="2517478" cy="16493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9" name="Группа 18"/>
          <p:cNvGrpSpPr/>
          <p:nvPr/>
        </p:nvGrpSpPr>
        <p:grpSpPr>
          <a:xfrm>
            <a:off x="6390000" y="228601"/>
            <a:ext cx="2754000" cy="6857999"/>
            <a:chOff x="6392035" y="1"/>
            <a:chExt cx="2754000" cy="6857999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7146824" y="1"/>
              <a:ext cx="1999211" cy="6857999"/>
            </a:xfrm>
            <a:prstGeom prst="rect">
              <a:avLst/>
            </a:prstGeom>
            <a:solidFill>
              <a:srgbClr val="005BAA"/>
            </a:solidFill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3994" y="367314"/>
              <a:ext cx="1816760" cy="149837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2" name="Овал 21"/>
            <p:cNvSpPr/>
            <p:nvPr/>
          </p:nvSpPr>
          <p:spPr>
            <a:xfrm>
              <a:off x="6392035" y="4093320"/>
              <a:ext cx="2664000" cy="2664000"/>
            </a:xfrm>
            <a:prstGeom prst="ellipse">
              <a:avLst/>
            </a:prstGeom>
            <a:solidFill>
              <a:schemeClr val="bg1"/>
            </a:solidFill>
            <a:ln w="76200">
              <a:noFill/>
            </a:ln>
            <a:effectLst>
              <a:glow rad="25400">
                <a:schemeClr val="tx1">
                  <a:lumMod val="50000"/>
                  <a:lumOff val="50000"/>
                  <a:alpha val="39000"/>
                </a:schemeClr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Овал 22"/>
            <p:cNvSpPr/>
            <p:nvPr/>
          </p:nvSpPr>
          <p:spPr>
            <a:xfrm>
              <a:off x="6572035" y="4273320"/>
              <a:ext cx="2304000" cy="2304000"/>
            </a:xfrm>
            <a:prstGeom prst="ellipse">
              <a:avLst/>
            </a:prstGeom>
            <a:solidFill>
              <a:srgbClr val="005BAA"/>
            </a:solidFill>
            <a:ln w="762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5825" y="4774883"/>
              <a:ext cx="1696419" cy="1327632"/>
            </a:xfrm>
            <a:prstGeom prst="rect">
              <a:avLst/>
            </a:prstGeom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727337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631" y="4390845"/>
            <a:ext cx="1909322" cy="175056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0" y="5723314"/>
            <a:ext cx="71447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Segoe UI" panose="020B0502040204020203" pitchFamily="34" charset="0"/>
                <a:cs typeface="Segoe UI" panose="020B0502040204020203" pitchFamily="34" charset="0"/>
              </a:rPr>
              <a:t>До 1917 </a:t>
            </a:r>
            <a:r>
              <a:rPr lang="ru-RU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года </a:t>
            </a:r>
            <a:r>
              <a:rPr lang="ru-RU" sz="2000" dirty="0">
                <a:latin typeface="Segoe UI" panose="020B0502040204020203" pitchFamily="34" charset="0"/>
                <a:cs typeface="Segoe UI" panose="020B0502040204020203" pitchFamily="34" charset="0"/>
              </a:rPr>
              <a:t>регистрации подлежали </a:t>
            </a:r>
            <a:r>
              <a:rPr lang="ru-RU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ru-RU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даже </a:t>
            </a:r>
            <a:r>
              <a:rPr lang="ru-RU" sz="2000" dirty="0">
                <a:latin typeface="Segoe UI" panose="020B0502040204020203" pitchFamily="34" charset="0"/>
                <a:cs typeface="Segoe UI" panose="020B0502040204020203" pitchFamily="34" charset="0"/>
              </a:rPr>
              <a:t>детские </a:t>
            </a:r>
            <a:r>
              <a:rPr lang="ru-RU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велосипеды.</a:t>
            </a:r>
            <a:endParaRPr lang="ru-RU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402" y="801865"/>
            <a:ext cx="4017072" cy="46173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271109" y="128410"/>
            <a:ext cx="64335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5BAA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ТРАНСПОРТНОЕ СРЕДСТВО ЮИДОВЦА – ВЕЛОСИПЕД</a:t>
            </a:r>
            <a:endParaRPr lang="ru-RU" dirty="0">
              <a:solidFill>
                <a:srgbClr val="005BAA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pSp>
        <p:nvGrpSpPr>
          <p:cNvPr id="19" name="Группа 18"/>
          <p:cNvGrpSpPr/>
          <p:nvPr/>
        </p:nvGrpSpPr>
        <p:grpSpPr>
          <a:xfrm>
            <a:off x="6390000" y="228601"/>
            <a:ext cx="2754000" cy="6857999"/>
            <a:chOff x="6392035" y="1"/>
            <a:chExt cx="2754000" cy="6857999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7146824" y="1"/>
              <a:ext cx="1999211" cy="6857999"/>
            </a:xfrm>
            <a:prstGeom prst="rect">
              <a:avLst/>
            </a:prstGeom>
            <a:solidFill>
              <a:srgbClr val="005BAA"/>
            </a:solidFill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3994" y="367314"/>
              <a:ext cx="1816760" cy="149837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2" name="Овал 21"/>
            <p:cNvSpPr/>
            <p:nvPr/>
          </p:nvSpPr>
          <p:spPr>
            <a:xfrm>
              <a:off x="6392035" y="4093320"/>
              <a:ext cx="2664000" cy="2664000"/>
            </a:xfrm>
            <a:prstGeom prst="ellipse">
              <a:avLst/>
            </a:prstGeom>
            <a:solidFill>
              <a:schemeClr val="bg1"/>
            </a:solidFill>
            <a:ln w="76200">
              <a:noFill/>
            </a:ln>
            <a:effectLst>
              <a:glow rad="25400">
                <a:schemeClr val="tx1">
                  <a:lumMod val="50000"/>
                  <a:lumOff val="50000"/>
                  <a:alpha val="39000"/>
                </a:schemeClr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Овал 22"/>
            <p:cNvSpPr/>
            <p:nvPr/>
          </p:nvSpPr>
          <p:spPr>
            <a:xfrm>
              <a:off x="6572035" y="4273320"/>
              <a:ext cx="2304000" cy="2304000"/>
            </a:xfrm>
            <a:prstGeom prst="ellipse">
              <a:avLst/>
            </a:prstGeom>
            <a:solidFill>
              <a:srgbClr val="005BAA"/>
            </a:solidFill>
            <a:ln w="762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5825" y="4774883"/>
              <a:ext cx="1696419" cy="1327632"/>
            </a:xfrm>
            <a:prstGeom prst="rect">
              <a:avLst/>
            </a:prstGeom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75876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8731</TotalTime>
  <Words>710</Words>
  <Application>Microsoft Office PowerPoint</Application>
  <PresentationFormat>Экран (4:3)</PresentationFormat>
  <Paragraphs>60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7" baseType="lpstr">
      <vt:lpstr>微软雅黑</vt:lpstr>
      <vt:lpstr>Microsoft YaHei UI</vt:lpstr>
      <vt:lpstr>Arial</vt:lpstr>
      <vt:lpstr>Calibri</vt:lpstr>
      <vt:lpstr>Calibri Light</vt:lpstr>
      <vt:lpstr>Segoe UI</vt:lpstr>
      <vt:lpstr>Segoe UI Black</vt:lpstr>
      <vt:lpstr>Segoe UI Semibold</vt:lpstr>
      <vt:lpstr>Times New Roman</vt:lpstr>
      <vt:lpstr>Тема Office</vt:lpstr>
      <vt:lpstr>ИСТОРИЯ  ЮИД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ВЕЛОСИПЕД</dc:title>
  <dc:creator>Andrew Efimovsky</dc:creator>
  <cp:lastModifiedBy>Windows User</cp:lastModifiedBy>
  <cp:revision>286</cp:revision>
  <dcterms:created xsi:type="dcterms:W3CDTF">2019-08-19T07:52:16Z</dcterms:created>
  <dcterms:modified xsi:type="dcterms:W3CDTF">2021-10-07T06:04:54Z</dcterms:modified>
</cp:coreProperties>
</file>